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rawings/drawing1.xml" ContentType="application/vnd.openxmlformats-officedocument.drawingml.chartshape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2" r:id="rId1"/>
  </p:sldMasterIdLst>
  <p:notesMasterIdLst>
    <p:notesMasterId r:id="rId73"/>
  </p:notesMasterIdLst>
  <p:sldIdLst>
    <p:sldId id="256" r:id="rId2"/>
    <p:sldId id="322" r:id="rId3"/>
    <p:sldId id="273" r:id="rId4"/>
    <p:sldId id="257" r:id="rId5"/>
    <p:sldId id="260" r:id="rId6"/>
    <p:sldId id="264" r:id="rId7"/>
    <p:sldId id="265" r:id="rId8"/>
    <p:sldId id="266" r:id="rId9"/>
    <p:sldId id="267" r:id="rId10"/>
    <p:sldId id="279" r:id="rId11"/>
    <p:sldId id="280" r:id="rId12"/>
    <p:sldId id="281" r:id="rId13"/>
    <p:sldId id="268" r:id="rId14"/>
    <p:sldId id="272" r:id="rId15"/>
    <p:sldId id="258" r:id="rId16"/>
    <p:sldId id="271" r:id="rId17"/>
    <p:sldId id="259" r:id="rId18"/>
    <p:sldId id="261" r:id="rId19"/>
    <p:sldId id="262" r:id="rId20"/>
    <p:sldId id="263" r:id="rId21"/>
    <p:sldId id="269" r:id="rId22"/>
    <p:sldId id="270" r:id="rId23"/>
    <p:sldId id="274" r:id="rId24"/>
    <p:sldId id="275" r:id="rId25"/>
    <p:sldId id="276" r:id="rId26"/>
    <p:sldId id="293" r:id="rId27"/>
    <p:sldId id="294" r:id="rId28"/>
    <p:sldId id="295" r:id="rId29"/>
    <p:sldId id="296" r:id="rId30"/>
    <p:sldId id="297" r:id="rId31"/>
    <p:sldId id="298" r:id="rId32"/>
    <p:sldId id="299" r:id="rId33"/>
    <p:sldId id="310" r:id="rId34"/>
    <p:sldId id="300" r:id="rId35"/>
    <p:sldId id="302" r:id="rId36"/>
    <p:sldId id="301" r:id="rId37"/>
    <p:sldId id="292" r:id="rId38"/>
    <p:sldId id="284" r:id="rId39"/>
    <p:sldId id="282" r:id="rId40"/>
    <p:sldId id="286" r:id="rId41"/>
    <p:sldId id="289" r:id="rId42"/>
    <p:sldId id="290" r:id="rId43"/>
    <p:sldId id="277" r:id="rId44"/>
    <p:sldId id="291" r:id="rId45"/>
    <p:sldId id="285" r:id="rId46"/>
    <p:sldId id="287" r:id="rId47"/>
    <p:sldId id="288" r:id="rId48"/>
    <p:sldId id="278" r:id="rId49"/>
    <p:sldId id="283" r:id="rId50"/>
    <p:sldId id="304" r:id="rId51"/>
    <p:sldId id="303" r:id="rId52"/>
    <p:sldId id="323" r:id="rId53"/>
    <p:sldId id="324" r:id="rId54"/>
    <p:sldId id="305" r:id="rId55"/>
    <p:sldId id="306" r:id="rId56"/>
    <p:sldId id="307" r:id="rId57"/>
    <p:sldId id="308" r:id="rId58"/>
    <p:sldId id="309" r:id="rId59"/>
    <p:sldId id="312" r:id="rId60"/>
    <p:sldId id="311" r:id="rId61"/>
    <p:sldId id="313" r:id="rId62"/>
    <p:sldId id="314" r:id="rId63"/>
    <p:sldId id="315" r:id="rId64"/>
    <p:sldId id="316" r:id="rId65"/>
    <p:sldId id="317" r:id="rId66"/>
    <p:sldId id="318" r:id="rId67"/>
    <p:sldId id="319" r:id="rId68"/>
    <p:sldId id="320" r:id="rId69"/>
    <p:sldId id="321" r:id="rId70"/>
    <p:sldId id="325" r:id="rId71"/>
    <p:sldId id="326" r:id="rId7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ISION-LAB" initials="V" lastIdx="2" clrIdx="0">
    <p:extLst>
      <p:ext uri="{19B8F6BF-5375-455C-9EA6-DF929625EA0E}">
        <p15:presenceInfo xmlns:p15="http://schemas.microsoft.com/office/powerpoint/2012/main" userId="VISION-LAB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6" autoAdjust="0"/>
    <p:restoredTop sz="78831" autoAdjust="0"/>
  </p:normalViewPr>
  <p:slideViewPr>
    <p:cSldViewPr snapToGrid="0">
      <p:cViewPr varScale="1">
        <p:scale>
          <a:sx n="96" d="100"/>
          <a:sy n="96" d="100"/>
        </p:scale>
        <p:origin x="864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commentAuthors" Target="commentAuthor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notesMaster" Target="notesMasters/notesMaster1.xml"/><Relationship Id="rId78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chartUserShapes" Target="../drawings/drawing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7963;&#38913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TW" dirty="0"/>
              <a:t>log(1-D(G(z)))</a:t>
            </a:r>
            <a:endParaRPr lang="zh-TW" altLang="en-US" dirty="0"/>
          </a:p>
        </c:rich>
      </c:tx>
      <c:layout>
        <c:manualLayout>
          <c:xMode val="edge"/>
          <c:yMode val="edge"/>
          <c:x val="1.7506780402449667E-2"/>
          <c:y val="2.3148148148148147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工作表1!$A$1:$A$9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xVal>
          <c:yVal>
            <c:numRef>
              <c:f>工作表1!$B$1:$B$9</c:f>
              <c:numCache>
                <c:formatCode>General</c:formatCode>
                <c:ptCount val="9"/>
                <c:pt idx="0">
                  <c:v>-4.5757490560000003E-2</c:v>
                </c:pt>
                <c:pt idx="1">
                  <c:v>-9.6909999999999996E-2</c:v>
                </c:pt>
                <c:pt idx="2">
                  <c:v>-0.15490195998</c:v>
                </c:pt>
                <c:pt idx="3">
                  <c:v>-0.22184874961000001</c:v>
                </c:pt>
                <c:pt idx="4">
                  <c:v>-0.30102999565999999</c:v>
                </c:pt>
                <c:pt idx="5">
                  <c:v>-0.39794000867000001</c:v>
                </c:pt>
                <c:pt idx="6">
                  <c:v>-0.52287874528</c:v>
                </c:pt>
                <c:pt idx="7">
                  <c:v>-0.69897000433000001</c:v>
                </c:pt>
                <c:pt idx="8">
                  <c:v>-1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81414480"/>
        <c:axId val="-1681409584"/>
      </c:scatterChart>
      <c:valAx>
        <c:axId val="-1681414480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681409584"/>
        <c:crosses val="autoZero"/>
        <c:crossBetween val="midCat"/>
      </c:valAx>
      <c:valAx>
        <c:axId val="-16814095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681414480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  <c:userShapes r:id="rId4"/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TW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TW"/>
              <a:t>D(G(z))</a:t>
            </a:r>
            <a:endParaRPr lang="zh-TW" alt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TW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工作表1!$A$24:$A$32</c:f>
              <c:numCache>
                <c:formatCode>General</c:formatCode>
                <c:ptCount val="9"/>
                <c:pt idx="0">
                  <c:v>0.1</c:v>
                </c:pt>
                <c:pt idx="1">
                  <c:v>0.2</c:v>
                </c:pt>
                <c:pt idx="2">
                  <c:v>0.3</c:v>
                </c:pt>
                <c:pt idx="3">
                  <c:v>0.4</c:v>
                </c:pt>
                <c:pt idx="4">
                  <c:v>0.5</c:v>
                </c:pt>
                <c:pt idx="5">
                  <c:v>0.6</c:v>
                </c:pt>
                <c:pt idx="6">
                  <c:v>0.7</c:v>
                </c:pt>
                <c:pt idx="7">
                  <c:v>0.8</c:v>
                </c:pt>
                <c:pt idx="8">
                  <c:v>0.9</c:v>
                </c:pt>
              </c:numCache>
            </c:numRef>
          </c:xVal>
          <c:yVal>
            <c:numRef>
              <c:f>工作表1!$B$24:$B$32</c:f>
              <c:numCache>
                <c:formatCode>General</c:formatCode>
                <c:ptCount val="9"/>
                <c:pt idx="0">
                  <c:v>-1</c:v>
                </c:pt>
                <c:pt idx="1">
                  <c:v>-0.69897000433000001</c:v>
                </c:pt>
                <c:pt idx="2">
                  <c:v>-0.52287874528</c:v>
                </c:pt>
                <c:pt idx="3">
                  <c:v>-0.39794000867000001</c:v>
                </c:pt>
                <c:pt idx="4">
                  <c:v>-0.30102999565999999</c:v>
                </c:pt>
                <c:pt idx="5">
                  <c:v>-0.22184874961000001</c:v>
                </c:pt>
                <c:pt idx="6">
                  <c:v>-0.15490195998</c:v>
                </c:pt>
                <c:pt idx="7">
                  <c:v>-9.6909999999999996E-2</c:v>
                </c:pt>
                <c:pt idx="8">
                  <c:v>-4.5757490560000003E-2</c:v>
                </c:pt>
              </c:numCache>
            </c:numRef>
          </c:y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-1681413936"/>
        <c:axId val="-1681406864"/>
      </c:scatterChart>
      <c:valAx>
        <c:axId val="-168141393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681406864"/>
        <c:crosses val="autoZero"/>
        <c:crossBetween val="midCat"/>
      </c:valAx>
      <c:valAx>
        <c:axId val="-16814068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TW"/>
          </a:p>
        </c:txPr>
        <c:crossAx val="-1681413936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TW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7-11-17T17:18:36.489" idx="2">
    <p:pos x="10" y="10"/>
    <p:text/>
    <p:extLst>
      <p:ext uri="{C676402C-5697-4E1C-873F-D02D1690AC5C}">
        <p15:threadingInfo xmlns:p15="http://schemas.microsoft.com/office/powerpoint/2012/main" timeZoneBias="-480"/>
      </p:ext>
    </p:extLst>
  </p:cm>
</p:cmLst>
</file>

<file path=ppt/drawings/drawing1.xml><?xml version="1.0" encoding="utf-8"?>
<c:userShapes xmlns:c="http://schemas.openxmlformats.org/drawingml/2006/chart">
  <cdr:relSizeAnchor xmlns:cdr="http://schemas.openxmlformats.org/drawingml/2006/chartDrawing">
    <cdr:from>
      <cdr:x>0.44275</cdr:x>
      <cdr:y>0.06971</cdr:y>
    </cdr:from>
    <cdr:to>
      <cdr:x>0.57319</cdr:x>
      <cdr:y>0.14145</cdr:y>
    </cdr:to>
    <cdr:sp macro="" textlink="">
      <cdr:nvSpPr>
        <cdr:cNvPr id="2" name="文字方塊 1"/>
        <cdr:cNvSpPr txBox="1"/>
      </cdr:nvSpPr>
      <cdr:spPr>
        <a:xfrm xmlns:a="http://schemas.openxmlformats.org/drawingml/2006/main">
          <a:off x="2024269" y="191217"/>
          <a:ext cx="596348" cy="196817"/>
        </a:xfrm>
        <a:prstGeom xmlns:a="http://schemas.openxmlformats.org/drawingml/2006/main" prst="rect">
          <a:avLst/>
        </a:prstGeom>
      </cdr:spPr>
      <cdr:txBody>
        <a:bodyPr xmlns:a="http://schemas.openxmlformats.org/drawingml/2006/main" vertOverflow="clip" wrap="none" rtlCol="0"/>
        <a:lstStyle xmlns:a="http://schemas.openxmlformats.org/drawingml/2006/main"/>
        <a:p xmlns:a="http://schemas.openxmlformats.org/drawingml/2006/main">
          <a:r>
            <a:rPr lang="en-US" altLang="zh-TW" sz="1100" dirty="0" smtClean="0">
              <a:solidFill>
                <a:schemeClr val="tx1"/>
              </a:solidFill>
            </a:rPr>
            <a:t>D(G(z))</a:t>
          </a:r>
          <a:endParaRPr lang="zh-TW" altLang="en-US" sz="1100" dirty="0">
            <a:solidFill>
              <a:schemeClr val="tx1"/>
            </a:solidFill>
          </a:endParaRPr>
        </a:p>
      </cdr:txBody>
    </cdr:sp>
  </cdr:relSizeAnchor>
</c:userShape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5DA57B-E9BE-4A15-9AD2-A80743C86CD4}" type="datetimeFigureOut">
              <a:rPr lang="zh-TW" altLang="en-US" smtClean="0"/>
              <a:t>2017/11/22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00B1EBE-A360-4024-AFFA-68E9D7041B7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161324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GAN  == unsupervised</a:t>
            </a:r>
            <a:r>
              <a:rPr lang="en-US" altLang="zh-TW" baseline="0" dirty="0" smtClean="0"/>
              <a:t> &amp;&amp; GAN</a:t>
            </a:r>
          </a:p>
          <a:p>
            <a:r>
              <a:rPr lang="en-US" altLang="zh-TW" baseline="0" dirty="0" smtClean="0"/>
              <a:t>DEEP == batch normalization &amp;&amp;  skip connecting  HE</a:t>
            </a:r>
          </a:p>
          <a:p>
            <a:r>
              <a:rPr lang="en-US" altLang="zh-TW" baseline="0" dirty="0" smtClean="0"/>
              <a:t>CNN   =&gt; CNN POOLING</a:t>
            </a:r>
            <a:r>
              <a:rPr lang="zh-TW" altLang="en-US" baseline="0" dirty="0" smtClean="0"/>
              <a:t> </a:t>
            </a:r>
            <a:r>
              <a:rPr lang="en-US" altLang="zh-TW" baseline="0" dirty="0" smtClean="0"/>
              <a:t>fully </a:t>
            </a:r>
            <a:r>
              <a:rPr lang="en-US" altLang="zh-TW" baseline="0" dirty="0" err="1" smtClean="0"/>
              <a:t>conncet</a:t>
            </a:r>
            <a:r>
              <a:rPr lang="en-US" altLang="zh-TW" baseline="0" dirty="0" smtClean="0"/>
              <a:t> </a:t>
            </a:r>
          </a:p>
          <a:p>
            <a:r>
              <a:rPr lang="en-US" altLang="zh-TW" baseline="0" dirty="0" smtClean="0"/>
              <a:t>      want remove pooling </a:t>
            </a:r>
          </a:p>
          <a:p>
            <a:r>
              <a:rPr lang="en-US" altLang="zh-TW" baseline="0" dirty="0" smtClean="0"/>
              <a:t>     want remove </a:t>
            </a:r>
            <a:r>
              <a:rPr lang="en-US" altLang="zh-TW" baseline="0" dirty="0" err="1" smtClean="0"/>
              <a:t>fullyconnect</a:t>
            </a:r>
            <a:r>
              <a:rPr lang="en-US" altLang="zh-TW" baseline="0" dirty="0" smtClean="0"/>
              <a:t> 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68355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zh-TW" baseline="0" dirty="0" smtClean="0"/>
              <a:t>Use  </a:t>
            </a:r>
            <a:r>
              <a:rPr lang="en-US" altLang="zh-TW" baseline="0" dirty="0" err="1" smtClean="0"/>
              <a:t>cnn</a:t>
            </a:r>
            <a:r>
              <a:rPr lang="en-US" altLang="zh-TW" baseline="0" dirty="0" smtClean="0"/>
              <a:t> code as feature extraction </a:t>
            </a:r>
            <a:r>
              <a:rPr lang="zh-TW" altLang="en-US" baseline="0" dirty="0" smtClean="0"/>
              <a:t> </a:t>
            </a:r>
            <a:r>
              <a:rPr lang="en-US" altLang="zh-TW" baseline="0" dirty="0" smtClean="0"/>
              <a:t>train linear classification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Just tune it</a:t>
            </a:r>
          </a:p>
          <a:p>
            <a:pPr marL="228600" indent="-228600">
              <a:buAutoNum type="arabicPeriod"/>
            </a:pPr>
            <a:r>
              <a:rPr lang="en-US" altLang="zh-TW" baseline="0" dirty="0" smtClean="0"/>
              <a:t>Part of pre train layer and train classification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3.Use earlier layer  generic 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 </a:t>
            </a:r>
            <a:r>
              <a:rPr lang="en-US" altLang="zh-TW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pretrain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(ALEX ) millions data </a:t>
            </a:r>
            <a:r>
              <a:rPr lang="en-US" altLang="zh-TW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generilzation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anose="05000000000000000000" pitchFamily="2" charset="2"/>
              </a:rPr>
              <a:t> good </a:t>
            </a:r>
          </a:p>
          <a:p>
            <a:pPr marL="228600" indent="-228600">
              <a:buAutoNum type="arabicPeriod"/>
            </a:pPr>
            <a:endParaRPr lang="en-US" altLang="zh-TW" baseline="0" dirty="0" smtClean="0"/>
          </a:p>
          <a:p>
            <a:pPr marL="0" indent="0">
              <a:buNone/>
            </a:pPr>
            <a:r>
              <a:rPr lang="en-US" altLang="zh-TW" baseline="0" dirty="0" smtClean="0"/>
              <a:t>4 Train convent from scratch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12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737557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D</a:t>
            </a:r>
            <a:r>
              <a:rPr lang="en-US" altLang="zh-TW" baseline="0" dirty="0" smtClean="0"/>
              <a:t> </a:t>
            </a:r>
            <a:r>
              <a:rPr lang="en-US" altLang="zh-TW" dirty="0" smtClean="0"/>
              <a:t>distinguish image</a:t>
            </a:r>
            <a:r>
              <a:rPr lang="en-US" altLang="zh-TW" baseline="0" dirty="0" smtClean="0"/>
              <a:t> is real or fake     D strong=&gt; D(x) increase D(G(z)) decrease  V(D,G) increase</a:t>
            </a:r>
          </a:p>
          <a:p>
            <a:r>
              <a:rPr lang="en-US" altLang="zh-TW" baseline="0" dirty="0" smtClean="0"/>
              <a:t>G try D(G(z)) </a:t>
            </a:r>
            <a:r>
              <a:rPr lang="en-US" altLang="zh-TW" dirty="0" smtClean="0"/>
              <a:t> bigger   V(D,G) </a:t>
            </a:r>
            <a:r>
              <a:rPr lang="en-US" altLang="zh-TW" dirty="0" err="1" smtClean="0"/>
              <a:t>smallleer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17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48079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D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18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7391145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Check</a:t>
            </a:r>
            <a:r>
              <a:rPr lang="en-US" altLang="zh-TW" baseline="0" dirty="0" smtClean="0"/>
              <a:t> loss </a:t>
            </a:r>
            <a:r>
              <a:rPr lang="en-US" altLang="zh-TW" baseline="0" dirty="0" err="1" smtClean="0"/>
              <a:t>lanscape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19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719183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dirty="0" smtClean="0"/>
              <a:t>STRIVING FOR SIMPLICITY: THE ALL CONVOLUTIONAL NET     guided</a:t>
            </a:r>
            <a:r>
              <a:rPr lang="en-US" altLang="zh-TW" sz="1200" baseline="0" dirty="0" smtClean="0"/>
              <a:t> backpropagation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25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063080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26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7102386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使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CNN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的表示不變性（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invariant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）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降維讓高層可以覆蓋輸入層更多部分</a:t>
            </a:r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Feature wise  optimization easier (offset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weight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28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192978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29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810255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Performance :</a:t>
            </a:r>
            <a:r>
              <a:rPr lang="en-US" altLang="zh-TW" baseline="0" dirty="0" smtClean="0"/>
              <a:t>  C &gt; B &gt; A   (filter size small)(prove </a:t>
            </a:r>
            <a:r>
              <a:rPr lang="en-US" altLang="zh-TW" baseline="0" dirty="0" err="1" smtClean="0"/>
              <a:t>zf</a:t>
            </a:r>
            <a:r>
              <a:rPr lang="en-US" altLang="zh-TW" baseline="0" dirty="0" smtClean="0"/>
              <a:t> net )</a:t>
            </a:r>
          </a:p>
          <a:p>
            <a:r>
              <a:rPr lang="en-US" altLang="zh-TW" baseline="0" dirty="0" smtClean="0"/>
              <a:t>Arch :  </a:t>
            </a:r>
            <a:r>
              <a:rPr lang="en-US" altLang="zh-TW" baseline="0" dirty="0" err="1" smtClean="0"/>
              <a:t>strided</a:t>
            </a:r>
            <a:r>
              <a:rPr lang="en-US" altLang="zh-TW" baseline="0" dirty="0" smtClean="0"/>
              <a:t> &lt; model &lt; </a:t>
            </a:r>
            <a:r>
              <a:rPr lang="en-US" altLang="zh-TW" baseline="0" dirty="0" err="1" smtClean="0"/>
              <a:t>convpool</a:t>
            </a:r>
            <a:r>
              <a:rPr lang="en-US" altLang="zh-TW" baseline="0" dirty="0" smtClean="0"/>
              <a:t> &lt; </a:t>
            </a:r>
            <a:r>
              <a:rPr lang="en-US" altLang="zh-TW" baseline="0" dirty="0" err="1" smtClean="0"/>
              <a:t>cnn</a:t>
            </a:r>
            <a:r>
              <a:rPr lang="en-US" altLang="zh-TW" baseline="0" dirty="0" smtClean="0"/>
              <a:t>  </a:t>
            </a:r>
          </a:p>
          <a:p>
            <a:r>
              <a:rPr lang="en-US" altLang="zh-TW" dirty="0" smtClean="0"/>
              <a:t>Pooling</a:t>
            </a:r>
            <a:r>
              <a:rPr lang="zh-TW" altLang="en-US" dirty="0" smtClean="0"/>
              <a:t>不一定對每個網路有變好的效果  所以可以用 </a:t>
            </a:r>
            <a:r>
              <a:rPr lang="en-US" altLang="zh-TW" dirty="0" smtClean="0"/>
              <a:t>convolution</a:t>
            </a:r>
            <a:r>
              <a:rPr lang="en-US" altLang="zh-TW" baseline="0" dirty="0" smtClean="0"/>
              <a:t> with large stride replace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30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863176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mlp</a:t>
            </a:r>
            <a:r>
              <a:rPr lang="en-US" altLang="zh-TW" baseline="0" dirty="0" smtClean="0"/>
              <a:t> can use </a:t>
            </a:r>
            <a:r>
              <a:rPr lang="en-US" altLang="zh-TW" baseline="0" dirty="0" err="1" smtClean="0"/>
              <a:t>backpro</a:t>
            </a:r>
            <a:r>
              <a:rPr lang="en-US" altLang="zh-TW" baseline="0" dirty="0" smtClean="0"/>
              <a:t> , mix </a:t>
            </a:r>
            <a:r>
              <a:rPr lang="en-US" altLang="zh-TW" baseline="0" dirty="0" err="1" smtClean="0"/>
              <a:t>cnn</a:t>
            </a:r>
            <a:endParaRPr lang="en-US" altLang="zh-TW" baseline="0" dirty="0" smtClean="0"/>
          </a:p>
          <a:p>
            <a:r>
              <a:rPr lang="en-US" altLang="zh-TW" baseline="0" dirty="0" err="1" smtClean="0"/>
              <a:t>Mlp</a:t>
            </a:r>
            <a:r>
              <a:rPr lang="en-US" altLang="zh-TW" baseline="0" dirty="0" smtClean="0"/>
              <a:t>  feature reuse</a:t>
            </a:r>
          </a:p>
          <a:p>
            <a:endParaRPr lang="en-US" altLang="zh-TW" baseline="0" dirty="0" smtClean="0"/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更好的局部抽象；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2.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更小的全局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Overfitting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；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3.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更少的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參數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,no 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fcn</a:t>
            </a:r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31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06858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Fine</a:t>
            </a:r>
            <a:r>
              <a:rPr lang="en-US" altLang="zh-TW" baseline="0" dirty="0" smtClean="0"/>
              <a:t> tune   =  </a:t>
            </a:r>
            <a:r>
              <a:rPr lang="en-US" altLang="zh-TW" baseline="0" dirty="0" err="1" smtClean="0"/>
              <a:t>exp</a:t>
            </a:r>
            <a:r>
              <a:rPr lang="en-US" altLang="zh-TW" baseline="0" dirty="0" smtClean="0"/>
              <a:t> </a:t>
            </a:r>
          </a:p>
          <a:p>
            <a:r>
              <a:rPr lang="en-US" altLang="zh-TW" baseline="0" dirty="0" smtClean="0"/>
              <a:t>GAN = </a:t>
            </a:r>
          </a:p>
          <a:p>
            <a:r>
              <a:rPr lang="en-US" altLang="zh-TW" baseline="0" dirty="0" smtClean="0"/>
              <a:t>Filter for visualized   (</a:t>
            </a:r>
            <a:r>
              <a:rPr lang="en-US" altLang="zh-TW" baseline="0" dirty="0" err="1" smtClean="0"/>
              <a:t>zfnet</a:t>
            </a:r>
            <a:r>
              <a:rPr lang="en-US" altLang="zh-TW" baseline="0" dirty="0" smtClean="0"/>
              <a:t> </a:t>
            </a:r>
            <a:r>
              <a:rPr lang="en-US" altLang="zh-TW" baseline="0" dirty="0" err="1" smtClean="0"/>
              <a:t>deconv</a:t>
            </a:r>
            <a:r>
              <a:rPr lang="en-US" altLang="zh-TW" baseline="0" dirty="0" smtClean="0"/>
              <a:t> , </a:t>
            </a:r>
            <a:r>
              <a:rPr lang="en-US" altLang="zh-TW" baseline="0" dirty="0" err="1" smtClean="0"/>
              <a:t>guieded</a:t>
            </a:r>
            <a:r>
              <a:rPr lang="en-US" altLang="zh-TW" baseline="0" dirty="0" smtClean="0"/>
              <a:t> </a:t>
            </a:r>
            <a:r>
              <a:rPr lang="en-US" altLang="zh-TW" baseline="0" dirty="0" err="1" smtClean="0"/>
              <a:t>backpropa</a:t>
            </a:r>
            <a:r>
              <a:rPr lang="en-US" altLang="zh-TW" baseline="0" dirty="0" smtClean="0"/>
              <a:t>)</a:t>
            </a:r>
          </a:p>
          <a:p>
            <a:r>
              <a:rPr lang="en-US" altLang="zh-TW" baseline="0" dirty="0" smtClean="0"/>
              <a:t>DCGAN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580523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1.</a:t>
            </a:r>
            <a:r>
              <a:rPr lang="zh-TW" altLang="en-US" dirty="0" smtClean="0"/>
              <a:t>強化</a:t>
            </a:r>
            <a:r>
              <a:rPr lang="en-US" altLang="zh-TW" dirty="0" smtClean="0"/>
              <a:t>feature map and</a:t>
            </a:r>
            <a:r>
              <a:rPr lang="en-US" altLang="zh-TW" baseline="0" dirty="0" smtClean="0"/>
              <a:t> categories </a:t>
            </a:r>
            <a:r>
              <a:rPr lang="zh-TW" altLang="en-US" baseline="0" dirty="0" smtClean="0"/>
              <a:t>關係</a:t>
            </a:r>
            <a:endParaRPr lang="en-US" altLang="zh-TW" baseline="0" dirty="0" smtClean="0"/>
          </a:p>
          <a:p>
            <a:r>
              <a:rPr lang="en-US" altLang="zh-TW" baseline="0" dirty="0" smtClean="0"/>
              <a:t>2. </a:t>
            </a:r>
            <a:r>
              <a:rPr lang="zh-TW" altLang="en-US" baseline="0" dirty="0" smtClean="0"/>
              <a:t>沒有很多參數</a:t>
            </a:r>
            <a:r>
              <a:rPr lang="en-US" altLang="zh-TW" baseline="0" dirty="0" smtClean="0"/>
              <a:t>(average)</a:t>
            </a:r>
            <a:r>
              <a:rPr lang="zh-TW" altLang="en-US" baseline="0" dirty="0" smtClean="0"/>
              <a:t> 避免</a:t>
            </a:r>
            <a:r>
              <a:rPr lang="en-US" altLang="zh-TW" baseline="0" dirty="0" smtClean="0"/>
              <a:t>overfitting ,</a:t>
            </a:r>
          </a:p>
          <a:p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y=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softmax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(flatten(GAP(x)))</a:t>
            </a:r>
          </a:p>
          <a:p>
            <a:endParaRPr lang="en-US" altLang="zh-TW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Softmax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e^yi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/</a:t>
            </a:r>
            <a:r>
              <a:rPr lang="en-US" altLang="zh-TW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sumj</a:t>
            </a:r>
            <a:r>
              <a:rPr lang="en-US" altLang="zh-TW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altLang="zh-TW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e^j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32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9122710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(solve weight </a:t>
            </a:r>
            <a:r>
              <a:rPr lang="en-US" altLang="zh-CN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init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zh-CN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(help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gradient 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</a:t>
            </a:r>
            <a:endParaRPr lang="zh-CN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防止</a:t>
            </a:r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generator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把所有的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樣本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都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收斂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到同一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個點</a:t>
            </a:r>
            <a:r>
              <a:rPr lang="zh-CN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。</a:t>
            </a:r>
            <a:endParaRPr lang="en-US" altLang="zh-CN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BN</a:t>
            </a:r>
            <a:r>
              <a:rPr lang="en-US" altLang="zh-CN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zh-TW" alt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用到所有層 會導致樣本震盪和模型不穩定</a:t>
            </a:r>
            <a:endParaRPr lang="zh-CN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每層輸入分布會隨著前一層參數更新而變化，對於優化非常深的網路有問題，分布變化會通過跨層傳播被放大   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(0.1^40</a:t>
            </a:r>
            <a:r>
              <a:rPr lang="zh-TW" altLang="en-US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  </a:t>
            </a:r>
            <a:r>
              <a:rPr lang="en-US" altLang="zh-TW" sz="1200" b="1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1.1^40)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34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0474611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35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3995529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隨機數累加 </a:t>
            </a:r>
            <a:r>
              <a:rPr lang="en-US" altLang="zh-TW" dirty="0" smtClean="0"/>
              <a:t>~=</a:t>
            </a:r>
            <a:r>
              <a:rPr lang="zh-TW" altLang="en-US" dirty="0" smtClean="0"/>
              <a:t> </a:t>
            </a:r>
            <a:r>
              <a:rPr lang="en-US" altLang="zh-TW" dirty="0" smtClean="0"/>
              <a:t>normal </a:t>
            </a:r>
            <a:r>
              <a:rPr lang="en-US" altLang="zh-TW" dirty="0" smtClean="0"/>
              <a:t>distribution</a:t>
            </a:r>
          </a:p>
          <a:p>
            <a:endParaRPr lang="en-US" altLang="zh-TW" dirty="0" smtClean="0"/>
          </a:p>
          <a:p>
            <a:r>
              <a:rPr lang="en-US" altLang="zh-TW" dirty="0" err="1" smtClean="0"/>
              <a:t>Tanh</a:t>
            </a:r>
            <a:r>
              <a:rPr lang="en-US" altLang="zh-TW" dirty="0" smtClean="0"/>
              <a:t> </a:t>
            </a:r>
            <a:r>
              <a:rPr lang="zh-TW" altLang="en-US" dirty="0" smtClean="0"/>
              <a:t>對稱性  </a:t>
            </a:r>
            <a:r>
              <a:rPr lang="en-US" altLang="zh-TW" dirty="0" smtClean="0"/>
              <a:t>[-1,1]  sigmoid</a:t>
            </a:r>
            <a:r>
              <a:rPr lang="en-US" altLang="zh-TW" baseline="0" dirty="0" smtClean="0"/>
              <a:t> [0,1]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36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8484292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smtClean="0"/>
              <a:t>(to prevent sample </a:t>
            </a:r>
            <a:r>
              <a:rPr lang="en-US" altLang="zh-TW" dirty="0" err="1" smtClean="0"/>
              <a:t>oscilation</a:t>
            </a:r>
            <a:r>
              <a:rPr lang="en-US" altLang="zh-TW" dirty="0" smtClean="0"/>
              <a:t> and model instability)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37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358340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Avg</a:t>
            </a:r>
            <a:r>
              <a:rPr lang="en-US" altLang="zh-TW" dirty="0" smtClean="0"/>
              <a:t> or sum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45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64682738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?</a:t>
            </a:r>
            <a:r>
              <a:rPr lang="zh-TW" altLang="en-US" dirty="0" smtClean="0"/>
              <a:t>  </a:t>
            </a:r>
            <a:r>
              <a:rPr lang="en-US" altLang="zh-TW" dirty="0" smtClean="0"/>
              <a:t>Net in net or simple</a:t>
            </a:r>
            <a:r>
              <a:rPr lang="en-US" altLang="zh-TW" baseline="0" dirty="0" smtClean="0"/>
              <a:t>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48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230795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err="1" smtClean="0"/>
              <a:t>Softmax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e^yi</a:t>
            </a:r>
            <a:r>
              <a:rPr lang="en-US" altLang="zh-TW" dirty="0" smtClean="0"/>
              <a:t> /</a:t>
            </a:r>
            <a:r>
              <a:rPr lang="en-US" altLang="zh-TW" dirty="0" err="1" smtClean="0"/>
              <a:t>sumj</a:t>
            </a:r>
            <a:r>
              <a:rPr lang="en-US" altLang="zh-TW" baseline="0" dirty="0" smtClean="0"/>
              <a:t> </a:t>
            </a:r>
            <a:r>
              <a:rPr lang="en-US" altLang="zh-TW" baseline="0" dirty="0" err="1" smtClean="0"/>
              <a:t>E^j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50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831689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Weight ( 0~ 0.02)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51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533118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視覺質量提高，也增加了對訓練樣本</a:t>
            </a:r>
            <a:r>
              <a:rPr lang="en-US" altLang="zh-TW" dirty="0" smtClean="0"/>
              <a:t>overfitting</a:t>
            </a:r>
            <a:r>
              <a:rPr lang="zh-TW" altLang="en-US" dirty="0" smtClean="0"/>
              <a:t>和</a:t>
            </a:r>
            <a:r>
              <a:rPr lang="en-US" altLang="zh-TW" dirty="0" err="1" smtClean="0"/>
              <a:t>momorization</a:t>
            </a:r>
            <a:r>
              <a:rPr lang="zh-TW" altLang="en-US" dirty="0" smtClean="0"/>
              <a:t>的擔心。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zh-TW" altLang="en-US" dirty="0" smtClean="0"/>
              <a:t>我們展示出了訓練一個週期的樣本表明，我們的模型不是簡單的通過過擬合和記憶訓練樣本，來產出高質量的樣本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54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656410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In</a:t>
            </a:r>
            <a:r>
              <a:rPr lang="en-US" altLang="zh-TW" baseline="0" dirty="0" smtClean="0"/>
              <a:t> recent year </a:t>
            </a:r>
            <a:r>
              <a:rPr lang="en-US" altLang="zh-TW" baseline="0" dirty="0" err="1" smtClean="0"/>
              <a:t>cnn</a:t>
            </a:r>
            <a:r>
              <a:rPr lang="en-US" altLang="zh-TW" baseline="0" dirty="0" smtClean="0"/>
              <a:t> base discriminator model and supervised learning is </a:t>
            </a:r>
            <a:r>
              <a:rPr lang="en-US" altLang="zh-TW" dirty="0" smtClean="0"/>
              <a:t>Breakthrough in computer</a:t>
            </a:r>
            <a:r>
              <a:rPr lang="en-US" altLang="zh-TW" baseline="0" dirty="0" smtClean="0"/>
              <a:t> vision </a:t>
            </a:r>
          </a:p>
          <a:p>
            <a:r>
              <a:rPr lang="en-US" altLang="zh-TW" baseline="0" dirty="0" smtClean="0"/>
              <a:t>But unsupervised is less attention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baseline="0" dirty="0" smtClean="0"/>
              <a:t>In generative model  (</a:t>
            </a:r>
            <a:r>
              <a:rPr lang="en-US" altLang="zh-TW" baseline="0" dirty="0" err="1" smtClean="0"/>
              <a:t>vae</a:t>
            </a:r>
            <a:r>
              <a:rPr lang="en-US" altLang="zh-TW" baseline="0" dirty="0" smtClean="0"/>
              <a:t>  pixel </a:t>
            </a:r>
            <a:r>
              <a:rPr lang="en-US" altLang="zh-TW" baseline="0" dirty="0" err="1" smtClean="0"/>
              <a:t>cnn</a:t>
            </a:r>
            <a:r>
              <a:rPr lang="en-US" altLang="zh-TW" baseline="0" dirty="0" smtClean="0"/>
              <a:t>/</a:t>
            </a:r>
            <a:r>
              <a:rPr lang="en-US" altLang="zh-TW" baseline="0" dirty="0" err="1" smtClean="0"/>
              <a:t>rnn</a:t>
            </a:r>
            <a:r>
              <a:rPr lang="en-US" altLang="zh-TW" baseline="0" dirty="0" smtClean="0"/>
              <a:t> </a:t>
            </a:r>
            <a:r>
              <a:rPr lang="en-US" altLang="zh-TW" baseline="0" dirty="0" err="1" smtClean="0"/>
              <a:t>gan</a:t>
            </a:r>
            <a:r>
              <a:rPr lang="en-US" altLang="zh-TW" baseline="0" dirty="0" smtClean="0"/>
              <a:t>)</a:t>
            </a:r>
            <a:endParaRPr lang="zh-TW" altLang="en-US" dirty="0" smtClean="0"/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Hope to help bridge the gap between unsupervised and supervised learning</a:t>
            </a:r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CNN base on GAN</a:t>
            </a:r>
          </a:p>
          <a:p>
            <a:endParaRPr lang="en-US" altLang="zh-TW" baseline="0" dirty="0" smtClean="0"/>
          </a:p>
          <a:p>
            <a:endParaRPr lang="en-US" altLang="zh-TW" baseline="0" dirty="0" smtClean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8100638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Max</a:t>
            </a:r>
            <a:r>
              <a:rPr lang="en-US" altLang="zh-TW" baseline="0" dirty="0" smtClean="0"/>
              <a:t> # of features units</a:t>
            </a:r>
          </a:p>
          <a:p>
            <a:r>
              <a:rPr lang="en-US" altLang="zh-TW" baseline="0" dirty="0" smtClean="0"/>
              <a:t>Not fair for 1 layer 3 layer  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60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81703817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TW" altLang="en-US" dirty="0" smtClean="0"/>
              <a:t>沒有窗戶到有窗戶</a:t>
            </a:r>
            <a:endParaRPr lang="en-US" altLang="zh-TW" dirty="0" smtClean="0"/>
          </a:p>
          <a:p>
            <a:r>
              <a:rPr lang="zh-TW" altLang="en-US" dirty="0" smtClean="0"/>
              <a:t>電視到窗戶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62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6679305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0"/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輸入有窗的圖片給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</a:p>
          <a:p>
            <a:pPr latinLnBrk="0"/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然後去除響應值高的過濾器，發現</a:t>
            </a:r>
            <a:r>
              <a:rPr lang="en-US" altLang="zh-TW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</a:t>
            </a:r>
            <a:r>
              <a:rPr lang="zh-TW" alt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會用電視啊牆啊來替代窗。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66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645368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In</a:t>
            </a:r>
            <a:r>
              <a:rPr lang="en-US" altLang="zh-TW" baseline="0" dirty="0" smtClean="0"/>
              <a:t> unlabeled datasets how to learn reusable feature representation is active research</a:t>
            </a:r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Propose a way can learn good image representation by training </a:t>
            </a:r>
            <a:r>
              <a:rPr lang="en-US" altLang="zh-TW" baseline="0" dirty="0" err="1" smtClean="0"/>
              <a:t>gan</a:t>
            </a:r>
            <a:r>
              <a:rPr lang="en-US" altLang="zh-TW" baseline="0" dirty="0" smtClean="0"/>
              <a:t> </a:t>
            </a:r>
          </a:p>
          <a:p>
            <a:endParaRPr lang="en-US" altLang="zh-TW" baseline="0" dirty="0" smtClean="0"/>
          </a:p>
          <a:p>
            <a:endParaRPr lang="en-US" altLang="zh-TW" baseline="0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995371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Propose</a:t>
            </a:r>
            <a:r>
              <a:rPr lang="en-US" altLang="zh-TW" baseline="0" dirty="0" smtClean="0"/>
              <a:t>  how to train convolution </a:t>
            </a:r>
            <a:r>
              <a:rPr lang="en-US" altLang="zh-TW" baseline="0" dirty="0" err="1" smtClean="0"/>
              <a:t>gan</a:t>
            </a:r>
            <a:r>
              <a:rPr lang="en-US" altLang="zh-TW" baseline="0" dirty="0" smtClean="0"/>
              <a:t> stable  1.remove pooling layer 2.</a:t>
            </a:r>
            <a:r>
              <a:rPr lang="zh-TW" altLang="en-US" baseline="0" dirty="0" smtClean="0"/>
              <a:t> </a:t>
            </a:r>
            <a:r>
              <a:rPr lang="en-US" altLang="zh-TW" baseline="0" dirty="0" smtClean="0"/>
              <a:t>remove fully connect layer 3. batch norm </a:t>
            </a:r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Visualize filter show the GANs is “learn”</a:t>
            </a:r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Show generators have interesting vector arithmetic  allow for  make qualities samples  </a:t>
            </a:r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510493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Classic approach</a:t>
            </a:r>
            <a:r>
              <a:rPr lang="en-US" altLang="zh-TW" baseline="0" dirty="0" smtClean="0"/>
              <a:t> to unsupervised representation </a:t>
            </a:r>
            <a:r>
              <a:rPr lang="en-US" altLang="zh-TW" baseline="0" dirty="0" err="1" smtClean="0"/>
              <a:t>leanrning</a:t>
            </a:r>
            <a:r>
              <a:rPr lang="en-US" altLang="zh-TW" baseline="0" dirty="0" smtClean="0"/>
              <a:t> is to clustering (like use </a:t>
            </a:r>
            <a:r>
              <a:rPr lang="en-US" altLang="zh-TW" baseline="0" dirty="0" err="1" smtClean="0"/>
              <a:t>kmeans</a:t>
            </a:r>
            <a:r>
              <a:rPr lang="en-US" altLang="zh-TW" baseline="0" dirty="0" smtClean="0"/>
              <a:t> ) or </a:t>
            </a:r>
            <a:r>
              <a:rPr lang="en-US" altLang="zh-TW" baseline="0" dirty="0" err="1" smtClean="0"/>
              <a:t>kmean</a:t>
            </a:r>
            <a:r>
              <a:rPr lang="en-US" altLang="zh-TW" baseline="0" dirty="0" smtClean="0"/>
              <a:t> + RF</a:t>
            </a:r>
          </a:p>
          <a:p>
            <a:endParaRPr lang="en-US" altLang="zh-TW" baseline="0" dirty="0" smtClean="0"/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Train auto encoder  that encode an image into a code </a:t>
            </a:r>
          </a:p>
          <a:p>
            <a:endParaRPr lang="en-US" altLang="zh-TW" baseline="0" dirty="0" smtClean="0"/>
          </a:p>
          <a:p>
            <a:r>
              <a:rPr lang="en-US" altLang="zh-TW" baseline="0" dirty="0" err="1" smtClean="0"/>
              <a:t>Dbn</a:t>
            </a:r>
            <a:r>
              <a:rPr lang="en-US" altLang="zh-TW" baseline="0" dirty="0" smtClean="0"/>
              <a:t>  like multilayer   but it’s training is different  (</a:t>
            </a:r>
            <a:r>
              <a:rPr lang="en-US" altLang="zh-TW" baseline="0" dirty="0" err="1" smtClean="0"/>
              <a:t>layerwise</a:t>
            </a:r>
            <a:r>
              <a:rPr lang="en-US" altLang="zh-TW" baseline="0" dirty="0" smtClean="0"/>
              <a:t>)  and use small dataset with label  fine tune 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494001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Layer wise training </a:t>
            </a:r>
          </a:p>
          <a:p>
            <a:r>
              <a:rPr lang="en-US" altLang="zh-TW" dirty="0" smtClean="0"/>
              <a:t>Use small label</a:t>
            </a:r>
            <a:r>
              <a:rPr lang="en-US" altLang="zh-TW" baseline="0" dirty="0" smtClean="0"/>
              <a:t> dataset fine tune 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 smtClean="0"/>
              <a:t>No pre train  out </a:t>
            </a:r>
            <a:r>
              <a:rPr lang="en-US" altLang="zh-TW" dirty="0" err="1" smtClean="0"/>
              <a:t>init</a:t>
            </a:r>
            <a:r>
              <a:rPr lang="en-US" altLang="zh-TW" dirty="0" smtClean="0"/>
              <a:t> weight is important</a:t>
            </a:r>
            <a:r>
              <a:rPr lang="en-US" altLang="zh-TW" baseline="0" dirty="0" smtClean="0"/>
              <a:t> </a:t>
            </a:r>
          </a:p>
          <a:p>
            <a:r>
              <a:rPr lang="en-US" altLang="zh-TW" baseline="0" dirty="0" smtClean="0"/>
              <a:t>So </a:t>
            </a:r>
            <a:r>
              <a:rPr lang="en-US" altLang="zh-TW" baseline="0" dirty="0" err="1" smtClean="0"/>
              <a:t>pretrain</a:t>
            </a:r>
            <a:r>
              <a:rPr lang="en-US" altLang="zh-TW" baseline="0" dirty="0" smtClean="0"/>
              <a:t> and use gradient is better </a:t>
            </a:r>
          </a:p>
          <a:p>
            <a:endParaRPr lang="en-US" altLang="zh-TW" baseline="0" dirty="0" smtClean="0"/>
          </a:p>
          <a:p>
            <a:r>
              <a:rPr lang="en-US" altLang="zh-TW" baseline="0" dirty="0" smtClean="0"/>
              <a:t>If not use </a:t>
            </a:r>
            <a:r>
              <a:rPr lang="en-US" altLang="zh-TW" baseline="0" dirty="0" err="1" smtClean="0"/>
              <a:t>pretrain</a:t>
            </a:r>
            <a:r>
              <a:rPr lang="en-US" altLang="zh-TW" baseline="0" dirty="0" smtClean="0"/>
              <a:t> just use backpropagation  , </a:t>
            </a:r>
            <a:r>
              <a:rPr lang="en-US" altLang="zh-TW" baseline="0" dirty="0" err="1" smtClean="0"/>
              <a:t>beacause</a:t>
            </a:r>
            <a:r>
              <a:rPr lang="en-US" altLang="zh-TW" baseline="0" dirty="0" smtClean="0"/>
              <a:t> net is deep your gradient ( decade for net ) 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932474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 err="1" smtClean="0"/>
              <a:t>Pretrian</a:t>
            </a:r>
            <a:r>
              <a:rPr lang="en-US" altLang="zh-TW" baseline="0" dirty="0" smtClean="0"/>
              <a:t> helps generalization   =&gt; most of the information weight from modelling image 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10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416141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Fine tune  </a:t>
            </a:r>
            <a:r>
              <a:rPr lang="en-US" altLang="zh-TW" baseline="0" dirty="0" smtClean="0"/>
              <a:t>  benchmark dataset is millions data so its generalization is good </a:t>
            </a:r>
          </a:p>
          <a:p>
            <a:r>
              <a:rPr lang="en-US" altLang="zh-TW" baseline="0" dirty="0" smtClean="0"/>
              <a:t>So we fixed earlier layer = &gt; generic</a:t>
            </a:r>
          </a:p>
          <a:p>
            <a:r>
              <a:rPr lang="en-US" altLang="zh-TW" baseline="0" dirty="0" smtClean="0"/>
              <a:t>Later layer us specific detail in the original dataset</a:t>
            </a:r>
            <a:endParaRPr lang="zh-TW" altLang="en-US" dirty="0" smtClean="0"/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00B1EBE-A360-4024-AFFA-68E9D7041B7B}" type="slidenum">
              <a:rPr lang="zh-TW" altLang="en-US" smtClean="0"/>
              <a:t>11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159199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984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607382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4661738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7448376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043704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3216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34564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957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69249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17089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7937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9660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330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zh-TW" altLang="en-US" smtClean="0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77393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zh-TW" altLang="en-US" smtClean="0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5586B75A-687E-405C-8A0B-8D00578BA2C3}" type="datetimeFigureOut">
              <a:rPr lang="en-US" smtClean="0"/>
              <a:pPr/>
              <a:t>11/22/2017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3063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  <p:sldLayoutId id="2147483864" r:id="rId12"/>
    <p:sldLayoutId id="2147483865" r:id="rId13"/>
    <p:sldLayoutId id="2147483866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7" Type="http://schemas.openxmlformats.org/officeDocument/2006/relationships/chart" Target="../charts/chart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.xml"/><Relationship Id="rId5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rxiv.org/abs/1701.07875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317500" y="495301"/>
            <a:ext cx="11874500" cy="3924898"/>
          </a:xfrm>
        </p:spPr>
        <p:txBody>
          <a:bodyPr/>
          <a:lstStyle/>
          <a:p>
            <a:r>
              <a:rPr lang="en-US" altLang="zh-TW" sz="4800" dirty="0" smtClean="0"/>
              <a:t>Unsupervised representation learning </a:t>
            </a:r>
            <a:br>
              <a:rPr lang="en-US" altLang="zh-TW" sz="4800" dirty="0" smtClean="0"/>
            </a:br>
            <a:r>
              <a:rPr lang="en-US" altLang="zh-TW" sz="4800" dirty="0" smtClean="0"/>
              <a:t>with deep convolutional generative adversarial networks</a:t>
            </a:r>
            <a:endParaRPr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 err="1"/>
              <a:t>y</a:t>
            </a:r>
            <a:r>
              <a:rPr lang="en-US" altLang="zh-TW" dirty="0" err="1" smtClean="0"/>
              <a:t>u</a:t>
            </a:r>
            <a:r>
              <a:rPr lang="en-US" altLang="zh-TW" dirty="0" smtClean="0"/>
              <a:t> - </a:t>
            </a:r>
            <a:r>
              <a:rPr lang="en-US" altLang="zh-TW" dirty="0" err="1" smtClean="0"/>
              <a:t>hsiang</a:t>
            </a:r>
            <a:r>
              <a:rPr lang="en-US" altLang="zh-TW" dirty="0" smtClean="0"/>
              <a:t> Cheng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82514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92D050"/>
                </a:solidFill>
              </a:rPr>
              <a:t>pre training</a:t>
            </a:r>
            <a:endParaRPr lang="zh-TW" altLang="en-US" dirty="0">
              <a:solidFill>
                <a:srgbClr val="92D050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8712" y="1977081"/>
            <a:ext cx="10554574" cy="3881717"/>
          </a:xfrm>
        </p:spPr>
        <p:txBody>
          <a:bodyPr/>
          <a:lstStyle/>
          <a:p>
            <a:r>
              <a:rPr lang="en-US" altLang="zh-TW" dirty="0"/>
              <a:t>Without </a:t>
            </a:r>
            <a:r>
              <a:rPr lang="en-US" altLang="zh-TW" dirty="0" err="1"/>
              <a:t>pretraining</a:t>
            </a:r>
            <a:r>
              <a:rPr lang="en-US" altLang="zh-TW" dirty="0"/>
              <a:t>, the very deep </a:t>
            </a:r>
            <a:r>
              <a:rPr lang="en-US" altLang="zh-TW" dirty="0" err="1"/>
              <a:t>autoencoder</a:t>
            </a:r>
            <a:r>
              <a:rPr lang="en-US" altLang="zh-TW" dirty="0"/>
              <a:t> always reconstructs the average of the training data, even after prolonged </a:t>
            </a:r>
            <a:r>
              <a:rPr lang="en-US" altLang="zh-TW" dirty="0" smtClean="0"/>
              <a:t>fine-tuning</a:t>
            </a:r>
          </a:p>
          <a:p>
            <a:r>
              <a:rPr lang="en-US" altLang="zh-TW" dirty="0" smtClean="0"/>
              <a:t>Layer wise:</a:t>
            </a:r>
          </a:p>
          <a:p>
            <a:pPr lvl="1"/>
            <a:r>
              <a:rPr lang="en-US" altLang="zh-TW" dirty="0" err="1" smtClean="0"/>
              <a:t>Pretraining</a:t>
            </a:r>
            <a:r>
              <a:rPr lang="en-US" altLang="zh-TW" dirty="0" smtClean="0"/>
              <a:t> </a:t>
            </a:r>
            <a:r>
              <a:rPr lang="en-US" altLang="zh-TW" dirty="0"/>
              <a:t>helps </a:t>
            </a:r>
            <a:r>
              <a:rPr lang="en-US" altLang="zh-TW" dirty="0">
                <a:solidFill>
                  <a:srgbClr val="FFC000"/>
                </a:solidFill>
              </a:rPr>
              <a:t>generalization</a:t>
            </a:r>
            <a:r>
              <a:rPr lang="en-US" altLang="zh-TW" dirty="0"/>
              <a:t> because it ensures </a:t>
            </a:r>
            <a:r>
              <a:rPr lang="en-US" altLang="zh-TW" dirty="0">
                <a:solidFill>
                  <a:srgbClr val="FFC000"/>
                </a:solidFill>
              </a:rPr>
              <a:t>that most of the information in the weights comes from modeling the images</a:t>
            </a:r>
            <a:r>
              <a:rPr lang="en-US" altLang="zh-TW" dirty="0"/>
              <a:t>. The very limited information in the labels is used only to slightly adjust the weights found by </a:t>
            </a:r>
            <a:r>
              <a:rPr lang="en-US" altLang="zh-TW" dirty="0" err="1" smtClean="0"/>
              <a:t>pretraining</a:t>
            </a:r>
            <a:endParaRPr lang="en-US" altLang="zh-TW" dirty="0" smtClean="0">
              <a:solidFill>
                <a:srgbClr val="FFC000"/>
              </a:solidFill>
            </a:endParaRPr>
          </a:p>
          <a:p>
            <a:pPr lvl="1"/>
            <a:endParaRPr lang="en-US" altLang="zh-TW" dirty="0" smtClean="0"/>
          </a:p>
        </p:txBody>
      </p:sp>
    </p:spTree>
    <p:extLst>
      <p:ext uri="{BB962C8B-B14F-4D97-AF65-F5344CB8AC3E}">
        <p14:creationId xmlns:p14="http://schemas.microsoft.com/office/powerpoint/2010/main" val="3825573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>
                <a:solidFill>
                  <a:srgbClr val="92D050"/>
                </a:solidFill>
              </a:rPr>
              <a:t>Fine tuning</a:t>
            </a:r>
            <a:endParaRPr lang="zh-TW" altLang="en-US" dirty="0">
              <a:solidFill>
                <a:srgbClr val="92D050"/>
              </a:solidFill>
            </a:endParaRP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it’s possible </a:t>
            </a:r>
            <a:r>
              <a:rPr lang="en-US" altLang="zh-TW" dirty="0">
                <a:solidFill>
                  <a:srgbClr val="FFC000"/>
                </a:solidFill>
              </a:rPr>
              <a:t>to keep some of the earlier layers fixed </a:t>
            </a:r>
            <a:r>
              <a:rPr lang="en-US" altLang="zh-TW" dirty="0"/>
              <a:t>(due to overfitting concerns) and only fine-tune some higher-level portion of the network. This is motivated by the observation that </a:t>
            </a:r>
            <a:r>
              <a:rPr lang="en-US" altLang="zh-TW" dirty="0">
                <a:solidFill>
                  <a:srgbClr val="FFC000"/>
                </a:solidFill>
              </a:rPr>
              <a:t>the earlier features of a </a:t>
            </a:r>
            <a:r>
              <a:rPr lang="en-US" altLang="zh-TW" dirty="0" err="1">
                <a:solidFill>
                  <a:srgbClr val="FFC000"/>
                </a:solidFill>
              </a:rPr>
              <a:t>ConvNet</a:t>
            </a:r>
            <a:r>
              <a:rPr lang="en-US" altLang="zh-TW" dirty="0">
                <a:solidFill>
                  <a:srgbClr val="FFC000"/>
                </a:solidFill>
              </a:rPr>
              <a:t> contain more generic </a:t>
            </a:r>
            <a:r>
              <a:rPr lang="en-US" altLang="zh-TW" dirty="0" smtClean="0">
                <a:solidFill>
                  <a:srgbClr val="FFC000"/>
                </a:solidFill>
              </a:rPr>
              <a:t>features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/>
              <a:t>that should be useful to many tasks, but </a:t>
            </a:r>
            <a:r>
              <a:rPr lang="en-US" altLang="zh-TW" dirty="0">
                <a:solidFill>
                  <a:srgbClr val="FFC000"/>
                </a:solidFill>
              </a:rPr>
              <a:t>later layers of the </a:t>
            </a:r>
            <a:r>
              <a:rPr lang="en-US" altLang="zh-TW" dirty="0" err="1">
                <a:solidFill>
                  <a:srgbClr val="FFC000"/>
                </a:solidFill>
              </a:rPr>
              <a:t>ConvNet</a:t>
            </a:r>
            <a:r>
              <a:rPr lang="en-US" altLang="zh-TW" dirty="0">
                <a:solidFill>
                  <a:srgbClr val="FFC000"/>
                </a:solidFill>
              </a:rPr>
              <a:t> becomes progressively more specific to the details of the classes contained in the original dataset.</a:t>
            </a:r>
            <a:endParaRPr lang="zh-TW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65158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When and how to fine-tune?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269129"/>
          </a:xfrm>
        </p:spPr>
        <p:txBody>
          <a:bodyPr/>
          <a:lstStyle/>
          <a:p>
            <a:r>
              <a:rPr lang="en-US" altLang="zh-TW" sz="2400" dirty="0" smtClean="0">
                <a:solidFill>
                  <a:srgbClr val="FF0000"/>
                </a:solidFill>
              </a:rPr>
              <a:t>Size of new data set , </a:t>
            </a:r>
            <a:r>
              <a:rPr lang="en-US" altLang="zh-TW" sz="2400" dirty="0">
                <a:solidFill>
                  <a:srgbClr val="FF0000"/>
                </a:solidFill>
              </a:rPr>
              <a:t>similar to original </a:t>
            </a:r>
            <a:r>
              <a:rPr lang="en-US" altLang="zh-TW" sz="2400" dirty="0" smtClean="0">
                <a:solidFill>
                  <a:srgbClr val="FF0000"/>
                </a:solidFill>
              </a:rPr>
              <a:t>dataset</a:t>
            </a:r>
          </a:p>
          <a:p>
            <a:r>
              <a:rPr lang="en-US" altLang="zh-TW" dirty="0"/>
              <a:t>New dataset </a:t>
            </a:r>
            <a:r>
              <a:rPr lang="en-US" altLang="zh-TW" dirty="0" smtClean="0"/>
              <a:t> </a:t>
            </a:r>
            <a:r>
              <a:rPr lang="en-US" altLang="zh-TW" dirty="0">
                <a:solidFill>
                  <a:srgbClr val="FFC000"/>
                </a:solidFill>
              </a:rPr>
              <a:t>small</a:t>
            </a:r>
            <a:r>
              <a:rPr lang="en-US" altLang="zh-TW" dirty="0"/>
              <a:t> </a:t>
            </a:r>
            <a:r>
              <a:rPr lang="en-US" altLang="zh-TW" dirty="0" smtClean="0"/>
              <a:t>, </a:t>
            </a:r>
            <a:r>
              <a:rPr lang="en-US" altLang="zh-TW" dirty="0" smtClean="0">
                <a:solidFill>
                  <a:srgbClr val="FFC000"/>
                </a:solidFill>
              </a:rPr>
              <a:t>similar</a:t>
            </a:r>
            <a:r>
              <a:rPr lang="en-US" altLang="zh-TW" dirty="0" smtClean="0"/>
              <a:t> </a:t>
            </a:r>
            <a:r>
              <a:rPr lang="en-US" altLang="zh-TW" dirty="0"/>
              <a:t>to original </a:t>
            </a:r>
            <a:r>
              <a:rPr lang="en-US" altLang="zh-TW" dirty="0" smtClean="0"/>
              <a:t>dataset:</a:t>
            </a:r>
            <a:r>
              <a:rPr lang="en-US" altLang="zh-TW" dirty="0"/>
              <a:t> 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due </a:t>
            </a:r>
            <a:r>
              <a:rPr lang="en-US" altLang="zh-TW" dirty="0"/>
              <a:t>to overfitting </a:t>
            </a:r>
            <a:r>
              <a:rPr lang="en-US" altLang="zh-TW" dirty="0" smtClean="0"/>
              <a:t>concerns,</a:t>
            </a:r>
            <a:r>
              <a:rPr lang="en-US" altLang="zh-TW" dirty="0"/>
              <a:t> expect higher-level features in the </a:t>
            </a:r>
            <a:r>
              <a:rPr lang="en-US" altLang="zh-TW" dirty="0" err="1"/>
              <a:t>ConvNet</a:t>
            </a:r>
            <a:r>
              <a:rPr lang="en-US" altLang="zh-TW" dirty="0"/>
              <a:t> to be relevant to this dataset as </a:t>
            </a:r>
            <a:r>
              <a:rPr lang="en-US" altLang="zh-TW" dirty="0" smtClean="0"/>
              <a:t>well</a:t>
            </a:r>
          </a:p>
          <a:p>
            <a:r>
              <a:rPr lang="en-US" altLang="zh-TW" dirty="0"/>
              <a:t>New dataset </a:t>
            </a:r>
            <a:r>
              <a:rPr lang="en-US" altLang="zh-TW" dirty="0" smtClean="0"/>
              <a:t> </a:t>
            </a:r>
            <a:r>
              <a:rPr lang="en-US" altLang="zh-TW" dirty="0">
                <a:solidFill>
                  <a:srgbClr val="FFC000"/>
                </a:solidFill>
              </a:rPr>
              <a:t>large</a:t>
            </a:r>
            <a:r>
              <a:rPr lang="en-US" altLang="zh-TW" dirty="0"/>
              <a:t> </a:t>
            </a:r>
            <a:r>
              <a:rPr lang="en-US" altLang="zh-TW" dirty="0" smtClean="0"/>
              <a:t>,</a:t>
            </a:r>
            <a:r>
              <a:rPr lang="en-US" altLang="zh-TW" dirty="0" smtClean="0">
                <a:solidFill>
                  <a:srgbClr val="FFC000"/>
                </a:solidFill>
              </a:rPr>
              <a:t> similar </a:t>
            </a:r>
            <a:r>
              <a:rPr lang="en-US" altLang="zh-TW" dirty="0"/>
              <a:t>to the original </a:t>
            </a:r>
            <a:r>
              <a:rPr lang="en-US" altLang="zh-TW" dirty="0" smtClean="0"/>
              <a:t>dataset: </a:t>
            </a:r>
          </a:p>
          <a:p>
            <a:pPr lvl="1"/>
            <a:r>
              <a:rPr lang="en-US" altLang="zh-TW" dirty="0" smtClean="0"/>
              <a:t>more data ,more</a:t>
            </a:r>
            <a:r>
              <a:rPr lang="en-US" altLang="zh-TW" dirty="0"/>
              <a:t> confidence </a:t>
            </a:r>
            <a:r>
              <a:rPr lang="en-US" altLang="zh-TW" dirty="0" smtClean="0"/>
              <a:t>that </a:t>
            </a:r>
            <a:r>
              <a:rPr lang="en-US" altLang="zh-TW" dirty="0"/>
              <a:t>we won’t </a:t>
            </a:r>
            <a:r>
              <a:rPr lang="en-US" altLang="zh-TW" dirty="0" err="1" smtClean="0"/>
              <a:t>overfit</a:t>
            </a:r>
            <a:endParaRPr lang="en-US" altLang="zh-TW" dirty="0" smtClean="0"/>
          </a:p>
          <a:p>
            <a:r>
              <a:rPr lang="en-US" altLang="zh-TW" dirty="0"/>
              <a:t>New dataset </a:t>
            </a:r>
            <a:r>
              <a:rPr lang="en-US" altLang="zh-TW" dirty="0" smtClean="0"/>
              <a:t> </a:t>
            </a:r>
            <a:r>
              <a:rPr lang="en-US" altLang="zh-TW" dirty="0">
                <a:solidFill>
                  <a:srgbClr val="FFC000"/>
                </a:solidFill>
              </a:rPr>
              <a:t>small</a:t>
            </a:r>
            <a:r>
              <a:rPr lang="en-US" altLang="zh-TW" dirty="0"/>
              <a:t> </a:t>
            </a:r>
            <a:r>
              <a:rPr lang="en-US" altLang="zh-TW" dirty="0" smtClean="0"/>
              <a:t>,</a:t>
            </a:r>
            <a:r>
              <a:rPr lang="en-US" altLang="zh-TW" dirty="0" smtClean="0">
                <a:solidFill>
                  <a:srgbClr val="FFC000"/>
                </a:solidFill>
              </a:rPr>
              <a:t>very </a:t>
            </a:r>
            <a:r>
              <a:rPr lang="en-US" altLang="zh-TW" dirty="0">
                <a:solidFill>
                  <a:srgbClr val="FFC000"/>
                </a:solidFill>
              </a:rPr>
              <a:t>different </a:t>
            </a:r>
            <a:r>
              <a:rPr lang="en-US" altLang="zh-TW" dirty="0"/>
              <a:t>from the original </a:t>
            </a:r>
            <a:r>
              <a:rPr lang="en-US" altLang="zh-TW" dirty="0" smtClean="0"/>
              <a:t>dataset:</a:t>
            </a:r>
            <a:r>
              <a:rPr lang="en-US" altLang="zh-TW" dirty="0"/>
              <a:t> </a:t>
            </a:r>
            <a:endParaRPr lang="en-US" altLang="zh-TW" dirty="0" smtClean="0"/>
          </a:p>
          <a:p>
            <a:pPr lvl="1"/>
            <a:r>
              <a:rPr lang="en-US" altLang="zh-TW" dirty="0"/>
              <a:t> it is likely best to only train a linear </a:t>
            </a:r>
            <a:r>
              <a:rPr lang="en-US" altLang="zh-TW" dirty="0" smtClean="0"/>
              <a:t>classifier</a:t>
            </a:r>
          </a:p>
          <a:p>
            <a:r>
              <a:rPr lang="en-US" altLang="zh-TW" dirty="0"/>
              <a:t>New dataset </a:t>
            </a:r>
            <a:r>
              <a:rPr lang="en-US" altLang="zh-TW" dirty="0" smtClean="0"/>
              <a:t> </a:t>
            </a:r>
            <a:r>
              <a:rPr lang="en-US" altLang="zh-TW" dirty="0">
                <a:solidFill>
                  <a:srgbClr val="FFC000"/>
                </a:solidFill>
              </a:rPr>
              <a:t>large</a:t>
            </a:r>
            <a:r>
              <a:rPr lang="en-US" altLang="zh-TW" dirty="0"/>
              <a:t> </a:t>
            </a:r>
            <a:r>
              <a:rPr lang="en-US" altLang="zh-TW" dirty="0" smtClean="0"/>
              <a:t>,</a:t>
            </a:r>
            <a:r>
              <a:rPr lang="en-US" altLang="zh-TW" dirty="0" smtClean="0">
                <a:solidFill>
                  <a:srgbClr val="FFC000"/>
                </a:solidFill>
              </a:rPr>
              <a:t>very </a:t>
            </a:r>
            <a:r>
              <a:rPr lang="en-US" altLang="zh-TW" dirty="0">
                <a:solidFill>
                  <a:srgbClr val="FFC000"/>
                </a:solidFill>
              </a:rPr>
              <a:t>different</a:t>
            </a:r>
            <a:r>
              <a:rPr lang="en-US" altLang="zh-TW" dirty="0"/>
              <a:t> from the original </a:t>
            </a:r>
            <a:r>
              <a:rPr lang="en-US" altLang="zh-TW" dirty="0" smtClean="0"/>
              <a:t>dataset:</a:t>
            </a:r>
          </a:p>
          <a:p>
            <a:pPr lvl="1"/>
            <a:r>
              <a:rPr lang="en-US" altLang="zh-TW" dirty="0" smtClean="0"/>
              <a:t>1.</a:t>
            </a:r>
            <a:r>
              <a:rPr lang="en-US" altLang="zh-TW" dirty="0"/>
              <a:t> can afford to train a </a:t>
            </a:r>
            <a:r>
              <a:rPr lang="en-US" altLang="zh-TW" dirty="0" err="1"/>
              <a:t>ConvNet</a:t>
            </a:r>
            <a:r>
              <a:rPr lang="en-US" altLang="zh-TW" dirty="0"/>
              <a:t> from </a:t>
            </a:r>
            <a:r>
              <a:rPr lang="en-US" altLang="zh-TW" dirty="0" smtClean="0"/>
              <a:t>scratch</a:t>
            </a:r>
          </a:p>
          <a:p>
            <a:pPr lvl="1"/>
            <a:r>
              <a:rPr lang="en-US" altLang="zh-TW" dirty="0" smtClean="0"/>
              <a:t>2.</a:t>
            </a:r>
            <a:r>
              <a:rPr lang="en-US" altLang="zh-TW" dirty="0"/>
              <a:t> often still beneficial to initialize with weights from a </a:t>
            </a:r>
            <a:r>
              <a:rPr lang="en-US" altLang="zh-TW" dirty="0" err="1"/>
              <a:t>pretrained</a:t>
            </a:r>
            <a:r>
              <a:rPr lang="en-US" altLang="zh-TW" dirty="0"/>
              <a:t> model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8821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Related work</a:t>
            </a:r>
            <a:br>
              <a:rPr lang="en-US" altLang="zh-TW" dirty="0"/>
            </a:br>
            <a:r>
              <a:rPr lang="en-US" altLang="zh-TW" sz="2400" dirty="0"/>
              <a:t>Generating </a:t>
            </a:r>
            <a:r>
              <a:rPr lang="en-US" altLang="zh-TW" sz="2400" dirty="0" smtClean="0"/>
              <a:t>natural image</a:t>
            </a:r>
            <a:endParaRPr lang="zh-TW" altLang="en-US" sz="2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Non parametric models =&gt;texture synthesis</a:t>
            </a:r>
          </a:p>
          <a:p>
            <a:r>
              <a:rPr lang="en-US" altLang="zh-TW" dirty="0" smtClean="0"/>
              <a:t>Old  problem in </a:t>
            </a:r>
            <a:r>
              <a:rPr lang="en-US" altLang="zh-TW" dirty="0" err="1" smtClean="0"/>
              <a:t>coputer</a:t>
            </a:r>
            <a:r>
              <a:rPr lang="en-US" altLang="zh-TW" dirty="0" smtClean="0"/>
              <a:t> graphics</a:t>
            </a:r>
          </a:p>
          <a:p>
            <a:pPr lvl="1"/>
            <a:r>
              <a:rPr lang="en-US" altLang="zh-TW" dirty="0"/>
              <a:t>Input some path od texture  =&gt; (</a:t>
            </a:r>
            <a:r>
              <a:rPr lang="en-US" altLang="zh-TW" dirty="0" err="1"/>
              <a:t>kNN</a:t>
            </a:r>
            <a:r>
              <a:rPr lang="en-US" altLang="zh-TW" dirty="0"/>
              <a:t>) =&gt; generate a large pieces of the same </a:t>
            </a:r>
            <a:r>
              <a:rPr lang="en-US" altLang="zh-TW" dirty="0" smtClean="0"/>
              <a:t>texture</a:t>
            </a:r>
          </a:p>
          <a:p>
            <a:r>
              <a:rPr lang="en-US" altLang="zh-TW" dirty="0" err="1" smtClean="0"/>
              <a:t>Problm</a:t>
            </a:r>
            <a:r>
              <a:rPr lang="en-US" altLang="zh-TW" dirty="0" smtClean="0"/>
              <a:t>? =&gt; more complex texture   =&gt;</a:t>
            </a:r>
            <a:r>
              <a:rPr lang="zh-TW" altLang="en-US" dirty="0" smtClean="0"/>
              <a:t> </a:t>
            </a:r>
            <a:r>
              <a:rPr lang="en-US" altLang="zh-TW" dirty="0" smtClean="0"/>
              <a:t>copy patch directly tend not to work so well</a:t>
            </a:r>
          </a:p>
        </p:txBody>
      </p:sp>
    </p:spTree>
    <p:extLst>
      <p:ext uri="{BB962C8B-B14F-4D97-AF65-F5344CB8AC3E}">
        <p14:creationId xmlns:p14="http://schemas.microsoft.com/office/powerpoint/2010/main" val="3362036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Related work</a:t>
            </a:r>
            <a:br>
              <a:rPr lang="en-US" altLang="zh-TW" dirty="0"/>
            </a:br>
            <a:r>
              <a:rPr lang="en-US" altLang="zh-TW" sz="2400" dirty="0"/>
              <a:t>Generating natural image</a:t>
            </a:r>
            <a:endParaRPr lang="zh-TW" altLang="en-US" sz="2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However, generating natural </a:t>
            </a:r>
            <a:r>
              <a:rPr lang="en-US" altLang="zh-TW" dirty="0" smtClean="0"/>
              <a:t>images of </a:t>
            </a:r>
            <a:r>
              <a:rPr lang="en-US" altLang="zh-TW" dirty="0"/>
              <a:t>the real world have had not much success until </a:t>
            </a:r>
            <a:r>
              <a:rPr lang="en-US" altLang="zh-TW" dirty="0" smtClean="0"/>
              <a:t>recently</a:t>
            </a:r>
          </a:p>
          <a:p>
            <a:r>
              <a:rPr lang="en-US" altLang="zh-TW" dirty="0" err="1" smtClean="0"/>
              <a:t>VAE,</a:t>
            </a:r>
            <a:r>
              <a:rPr lang="en-US" altLang="zh-TW" dirty="0" err="1" smtClean="0">
                <a:solidFill>
                  <a:srgbClr val="FFC000"/>
                </a:solidFill>
              </a:rPr>
              <a:t>GAN</a:t>
            </a:r>
            <a:r>
              <a:rPr lang="en-US" altLang="zh-TW" dirty="0" err="1" smtClean="0"/>
              <a:t>,pixelCNN</a:t>
            </a:r>
            <a:r>
              <a:rPr lang="en-US" altLang="zh-TW" dirty="0" smtClean="0"/>
              <a:t>/RNN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07053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GAN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534113"/>
          </a:xfrm>
        </p:spPr>
        <p:txBody>
          <a:bodyPr/>
          <a:lstStyle/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/>
          </a:p>
          <a:p>
            <a:r>
              <a:rPr lang="en-US" altLang="zh-TW" sz="2000" b="1" dirty="0" smtClean="0"/>
              <a:t>Generator network </a:t>
            </a:r>
            <a:r>
              <a:rPr lang="en-US" altLang="zh-TW" sz="2000" dirty="0" smtClean="0"/>
              <a:t>: try to fool the discriminator by generating real-looking image</a:t>
            </a:r>
          </a:p>
          <a:p>
            <a:r>
              <a:rPr lang="en-US" altLang="zh-TW" sz="2000" b="1" dirty="0" smtClean="0"/>
              <a:t>Discriminator network </a:t>
            </a:r>
            <a:r>
              <a:rPr lang="en-US" altLang="zh-TW" sz="2000" dirty="0" smtClean="0"/>
              <a:t>: try to distinguish between real and fake image</a:t>
            </a:r>
          </a:p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574800" y="2438400"/>
            <a:ext cx="193785" cy="1168400"/>
          </a:xfrm>
          <a:prstGeom prst="rect">
            <a:avLst/>
          </a:prstGeom>
          <a:solidFill>
            <a:srgbClr val="92D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向右箭號 4"/>
          <p:cNvSpPr/>
          <p:nvPr/>
        </p:nvSpPr>
        <p:spPr>
          <a:xfrm>
            <a:off x="2140388" y="2921000"/>
            <a:ext cx="457200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圓角矩形 5"/>
          <p:cNvSpPr/>
          <p:nvPr/>
        </p:nvSpPr>
        <p:spPr>
          <a:xfrm>
            <a:off x="2896476" y="2438400"/>
            <a:ext cx="1651000" cy="1168400"/>
          </a:xfrm>
          <a:prstGeom prst="roundRect">
            <a:avLst/>
          </a:prstGeom>
          <a:solidFill>
            <a:srgbClr val="0070C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向右箭號 6"/>
          <p:cNvSpPr/>
          <p:nvPr/>
        </p:nvSpPr>
        <p:spPr>
          <a:xfrm>
            <a:off x="4846364" y="2946400"/>
            <a:ext cx="457200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圓角矩形 7"/>
          <p:cNvSpPr/>
          <p:nvPr/>
        </p:nvSpPr>
        <p:spPr>
          <a:xfrm>
            <a:off x="5753099" y="2438400"/>
            <a:ext cx="1752601" cy="2616200"/>
          </a:xfrm>
          <a:prstGeom prst="roundRect">
            <a:avLst/>
          </a:pr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4846364" y="4402599"/>
            <a:ext cx="457200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向右箭號 10"/>
          <p:cNvSpPr/>
          <p:nvPr/>
        </p:nvSpPr>
        <p:spPr>
          <a:xfrm>
            <a:off x="7955235" y="3644900"/>
            <a:ext cx="457200" cy="2032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矩形 11"/>
          <p:cNvSpPr/>
          <p:nvPr/>
        </p:nvSpPr>
        <p:spPr>
          <a:xfrm>
            <a:off x="8633591" y="3048000"/>
            <a:ext cx="788277" cy="1418099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3" name="矩形 12"/>
          <p:cNvSpPr/>
          <p:nvPr/>
        </p:nvSpPr>
        <p:spPr>
          <a:xfrm>
            <a:off x="1104900" y="2349500"/>
            <a:ext cx="3619500" cy="1778000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/>
          <p:cNvSpPr/>
          <p:nvPr/>
        </p:nvSpPr>
        <p:spPr>
          <a:xfrm>
            <a:off x="5675366" y="2349500"/>
            <a:ext cx="3862333" cy="2806700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1215041" y="3605683"/>
            <a:ext cx="1231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 smtClean="0"/>
              <a:t>Random    noise</a:t>
            </a:r>
            <a:endParaRPr lang="zh-TW" altLang="en-US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2914650" y="3644900"/>
            <a:ext cx="18097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Generator</a:t>
            </a:r>
            <a:endParaRPr lang="zh-TW" altLang="en-US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3531803" y="4430834"/>
            <a:ext cx="14359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Data from real world</a:t>
            </a:r>
            <a:endParaRPr lang="zh-TW" altLang="en-US" dirty="0"/>
          </a:p>
        </p:txBody>
      </p:sp>
      <p:sp>
        <p:nvSpPr>
          <p:cNvPr id="18" name="文字方塊 17"/>
          <p:cNvSpPr txBox="1"/>
          <p:nvPr/>
        </p:nvSpPr>
        <p:spPr>
          <a:xfrm>
            <a:off x="5799084" y="3559516"/>
            <a:ext cx="15922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discriminator</a:t>
            </a:r>
            <a:endParaRPr lang="zh-TW" altLang="en-US" dirty="0"/>
          </a:p>
        </p:txBody>
      </p:sp>
      <p:sp>
        <p:nvSpPr>
          <p:cNvPr id="19" name="文字方塊 18"/>
          <p:cNvSpPr txBox="1"/>
          <p:nvPr/>
        </p:nvSpPr>
        <p:spPr>
          <a:xfrm>
            <a:off x="8633591" y="3238500"/>
            <a:ext cx="7882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Fake</a:t>
            </a:r>
          </a:p>
          <a:p>
            <a:r>
              <a:rPr lang="en-US" altLang="zh-TW" dirty="0" smtClean="0"/>
              <a:t>/</a:t>
            </a:r>
            <a:endParaRPr lang="en-US" altLang="zh-TW" dirty="0"/>
          </a:p>
          <a:p>
            <a:r>
              <a:rPr lang="en-US" altLang="zh-TW" dirty="0"/>
              <a:t>R</a:t>
            </a:r>
            <a:r>
              <a:rPr lang="en-US" altLang="zh-TW" dirty="0" smtClean="0"/>
              <a:t>eal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86131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Why </a:t>
            </a:r>
            <a:r>
              <a:rPr lang="en-US" altLang="zh-TW" dirty="0" err="1" smtClean="0"/>
              <a:t>Gan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Discriminator</a:t>
            </a:r>
            <a:r>
              <a:rPr lang="zh-TW" altLang="en-US" dirty="0" smtClean="0"/>
              <a:t> </a:t>
            </a:r>
            <a:r>
              <a:rPr lang="en-US" altLang="zh-TW" dirty="0" smtClean="0"/>
              <a:t>easy defined loss function</a:t>
            </a:r>
          </a:p>
          <a:p>
            <a:r>
              <a:rPr lang="en-US" altLang="zh-TW" dirty="0" smtClean="0"/>
              <a:t>But generative model hard to defined loss function</a:t>
            </a:r>
          </a:p>
          <a:p>
            <a:r>
              <a:rPr lang="en-US" altLang="zh-TW" dirty="0" smtClean="0"/>
              <a:t>Ian </a:t>
            </a:r>
            <a:r>
              <a:rPr lang="en-US" altLang="zh-TW" dirty="0" err="1" smtClean="0"/>
              <a:t>goodfellow</a:t>
            </a:r>
            <a:r>
              <a:rPr lang="en-US" altLang="zh-TW" dirty="0" smtClean="0"/>
              <a:t> =&gt; use discriminator </a:t>
            </a:r>
            <a:r>
              <a:rPr lang="en-US" altLang="zh-TW" dirty="0"/>
              <a:t>distinguish generative </a:t>
            </a:r>
            <a:r>
              <a:rPr lang="en-US" altLang="zh-TW" dirty="0" smtClean="0"/>
              <a:t>is good or not </a:t>
            </a:r>
          </a:p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54378" y="0"/>
            <a:ext cx="7544047" cy="3190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481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Gan</a:t>
            </a:r>
            <a:r>
              <a:rPr lang="en-US" altLang="zh-TW" dirty="0" smtClean="0"/>
              <a:t> objective function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409172"/>
          </a:xfrm>
        </p:spPr>
        <p:txBody>
          <a:bodyPr/>
          <a:lstStyle/>
          <a:p>
            <a:r>
              <a:rPr lang="en-US" altLang="zh-TW" sz="2400" dirty="0" smtClean="0"/>
              <a:t>D wants to </a:t>
            </a:r>
            <a:r>
              <a:rPr lang="en-US" altLang="zh-TW" sz="2400" b="1" dirty="0" smtClean="0"/>
              <a:t>maximize objective</a:t>
            </a:r>
            <a:r>
              <a:rPr lang="en-US" altLang="zh-TW" sz="2400" dirty="0" smtClean="0"/>
              <a:t> such that D(x) is close to 1(real) and  D(G(z)) is close to 0(fake)</a:t>
            </a:r>
          </a:p>
          <a:p>
            <a:r>
              <a:rPr lang="en-US" altLang="zh-TW" sz="2400" dirty="0" smtClean="0"/>
              <a:t>G wants to </a:t>
            </a:r>
            <a:r>
              <a:rPr lang="en-US" altLang="zh-TW" sz="2400" b="1" dirty="0" smtClean="0"/>
              <a:t>minimize objective </a:t>
            </a:r>
            <a:r>
              <a:rPr lang="en-US" altLang="zh-TW" sz="2400" dirty="0" smtClean="0"/>
              <a:t>such that D(G(z)) is close to 1</a:t>
            </a:r>
          </a:p>
          <a:p>
            <a:pPr marL="0" indent="0">
              <a:buNone/>
            </a:pPr>
            <a:r>
              <a:rPr lang="zh-TW" altLang="en-US" dirty="0" smtClean="0"/>
              <a:t> </a:t>
            </a:r>
            <a:endParaRPr lang="en-US" altLang="zh-TW" dirty="0" smtClean="0"/>
          </a:p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8712" y="2222287"/>
            <a:ext cx="10554574" cy="680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55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endParaRPr lang="en-US" altLang="zh-TW" sz="3200" dirty="0" smtClean="0"/>
              </a:p>
              <a:p>
                <a:r>
                  <a:rPr lang="en-US" altLang="zh-TW" sz="3200" dirty="0" smtClean="0"/>
                  <a:t>Gradient ascent on discriminator</a:t>
                </a:r>
              </a:p>
              <a:p>
                <a:pPr marL="0" indent="0">
                  <a:buNone/>
                </a:pPr>
                <a:r>
                  <a:rPr lang="en-US" altLang="zh-TW" sz="3200" dirty="0" smtClean="0"/>
                  <a:t>	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32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eqArr>
                          <m:eqArrPr>
                            <m:ctrlPr>
                              <a:rPr lang="en-US" altLang="zh-TW" sz="32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TW" sz="3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  <m:e>
                            <m:r>
                              <a:rPr lang="en-US" altLang="zh-TW" sz="3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eqArr>
                      </m:e>
                      <m:sub>
                        <m:r>
                          <a:rPr lang="zh-TW" altLang="en-US" sz="3200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  <m:sup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𝑚𝑎𝑥</m:t>
                        </m:r>
                      </m:sup>
                    </m:sSubSup>
                  </m:oMath>
                </a14:m>
                <a:r>
                  <a:rPr lang="en-US" altLang="zh-TW" sz="3200" dirty="0"/>
                  <a:t>[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sSub>
                          <m:sSubPr>
                            <m:ctrlPr>
                              <a:rPr lang="en-US" altLang="zh-TW" sz="32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TW" sz="3200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  <m:r>
                              <a:rPr lang="en-US" altLang="zh-TW" sz="3200" i="1">
                                <a:latin typeface="Cambria Math" panose="02040503050406030204" pitchFamily="18" charset="0"/>
                              </a:rPr>
                              <m:t>~</m:t>
                            </m:r>
                            <m:r>
                              <a:rPr lang="en-US" altLang="zh-TW" sz="3200" i="1">
                                <a:latin typeface="Cambria Math" panose="02040503050406030204" pitchFamily="18" charset="0"/>
                              </a:rPr>
                              <m:t>𝑝</m:t>
                            </m:r>
                          </m:e>
                          <m:sub>
                            <m:r>
                              <a:rPr lang="en-US" altLang="zh-TW" sz="3200" i="1">
                                <a:latin typeface="Cambria Math" panose="02040503050406030204" pitchFamily="18" charset="0"/>
                              </a:rPr>
                              <m:t>𝑑𝑎𝑡𝑎</m:t>
                            </m:r>
                          </m:sub>
                        </m:sSub>
                      </m:sub>
                    </m:sSub>
                  </m:oMath>
                </a14:m>
                <a:r>
                  <a:rPr lang="en-US" altLang="zh-TW" sz="3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zh-TW" alt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altLang="zh-TW" sz="3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(x) +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</m:oMath>
                </a14:m>
                <a:r>
                  <a:rPr lang="en-US" altLang="zh-TW" sz="3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log(1-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zh-TW" alt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altLang="zh-TW" sz="3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zh-TW" alt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altLang="zh-TW" sz="3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(z) ))</a:t>
                </a:r>
                <a:r>
                  <a:rPr lang="en-US" altLang="zh-TW" sz="3200" dirty="0"/>
                  <a:t>]</a:t>
                </a:r>
                <a:endParaRPr lang="zh-TW" altLang="en-US" sz="3200" dirty="0"/>
              </a:p>
              <a:p>
                <a:r>
                  <a:rPr lang="en-US" altLang="zh-TW" sz="3200" dirty="0" smtClean="0"/>
                  <a:t>Gradient descent on generator</a:t>
                </a:r>
              </a:p>
              <a:p>
                <a:pPr marL="0" indent="0">
                  <a:buNone/>
                </a:pPr>
                <a:r>
                  <a:rPr lang="en-US" altLang="zh-TW" sz="3200" dirty="0" smtClean="0"/>
                  <a:t>  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sz="3200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eqArr>
                          <m:eqArrPr>
                            <m:ctrlPr>
                              <a:rPr lang="en-US" altLang="zh-TW" sz="3200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TW" sz="3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  <m:e>
                            <m:r>
                              <a:rPr lang="en-US" altLang="zh-TW" sz="3200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eqArr>
                      </m:e>
                      <m:sub>
                        <m:r>
                          <a:rPr lang="zh-TW" altLang="en-US" sz="3200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  <m:sup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</a:rPr>
                          <m:t>𝑖𝑛</m:t>
                        </m:r>
                      </m:sup>
                    </m:sSubSup>
                    <m:sSub>
                      <m:sSubPr>
                        <m:ctrlPr>
                          <a:rPr lang="en-US" altLang="zh-TW" sz="32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</m:oMath>
                </a14:m>
                <a:r>
                  <a:rPr lang="en-US" altLang="zh-TW" sz="3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log(1-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zh-TW" alt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altLang="zh-TW" sz="3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zh-TW" altLang="en-US" sz="32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sz="3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US" altLang="zh-TW" sz="3200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(z) </a:t>
                </a:r>
                <a:r>
                  <a:rPr lang="en-US" altLang="zh-TW" sz="3200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))</a:t>
                </a:r>
                <a:endParaRPr lang="zh-TW" altLang="en-US" sz="3200" dirty="0"/>
              </a:p>
              <a:p>
                <a:endParaRPr lang="zh-TW" altLang="en-US" sz="3200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6984772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  <a:p>
            <a:endParaRPr lang="zh-TW" altLang="en-US" dirty="0"/>
          </a:p>
          <a:p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文字方塊 7"/>
              <p:cNvSpPr txBox="1"/>
              <p:nvPr/>
            </p:nvSpPr>
            <p:spPr>
              <a:xfrm>
                <a:off x="6838210" y="2403862"/>
                <a:ext cx="3712876" cy="105221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/>
                  <a:t>Gradient descent on generator</a:t>
                </a:r>
              </a:p>
              <a:p>
                <a:r>
                  <a:rPr lang="en-US" altLang="zh-TW" dirty="0"/>
                  <a:t>  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eqArr>
                          <m:eqArr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eqAr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  <m: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𝑚𝑎𝑥</m:t>
                        </m:r>
                      </m:sup>
                    </m:sSubSup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</m:oMath>
                </a14:m>
                <a:r>
                  <a:rPr lang="en-US" altLang="zh-TW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</a:t>
                </a:r>
                <a:r>
                  <a:rPr lang="en-US" altLang="zh-TW" dirty="0" smtClean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log</a:t>
                </a:r>
                <a:r>
                  <a:rPr lang="en-US" altLang="zh-TW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altLang="zh-TW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US" altLang="zh-TW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(z) ))</a:t>
                </a:r>
                <a:endParaRPr lang="zh-TW" altLang="en-US" dirty="0"/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8" name="文字方塊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38210" y="2403862"/>
                <a:ext cx="3712876" cy="1052211"/>
              </a:xfrm>
              <a:prstGeom prst="rect">
                <a:avLst/>
              </a:prstGeom>
              <a:blipFill rotWithShape="0">
                <a:blip r:embed="rId3"/>
                <a:stretch>
                  <a:fillRect l="-1478" t="-2890" r="-821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文字方塊 8"/>
              <p:cNvSpPr txBox="1"/>
              <p:nvPr/>
            </p:nvSpPr>
            <p:spPr>
              <a:xfrm>
                <a:off x="1243914" y="2419104"/>
                <a:ext cx="3712876" cy="108452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dirty="0"/>
                  <a:t>Gradient descent on generator</a:t>
                </a:r>
              </a:p>
              <a:p>
                <a:r>
                  <a:rPr lang="en-US" altLang="zh-TW" dirty="0"/>
                  <a:t>  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SupPr>
                      <m:e>
                        <m:eqArr>
                          <m:eqArrPr>
                            <m:ctrlPr>
                              <a:rPr lang="en-US" altLang="zh-TW" i="1">
                                <a:latin typeface="Cambria Math" panose="02040503050406030204" pitchFamily="18" charset="0"/>
                              </a:rPr>
                            </m:ctrlPr>
                          </m:eqArrPr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  <m:e>
                            <m:r>
                              <a:rPr lang="en-US" altLang="zh-TW" i="1">
                                <a:latin typeface="Cambria Math" panose="02040503050406030204" pitchFamily="18" charset="0"/>
                              </a:rPr>
                              <m:t> </m:t>
                            </m:r>
                          </m:e>
                        </m:eqAr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𝑔</m:t>
                        </m:r>
                      </m:sub>
                      <m:sup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𝑚𝑖𝑛</m:t>
                        </m:r>
                      </m:sup>
                    </m:sSubSup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~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𝑝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𝑧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)</m:t>
                        </m:r>
                      </m:sub>
                    </m:sSub>
                  </m:oMath>
                </a14:m>
                <a:r>
                  <a:rPr lang="en-US" altLang="zh-TW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 log(1-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lang="en-US" altLang="zh-TW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zh-TW" alt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𝜃</m:t>
                        </m:r>
                        <m:r>
                          <a:rPr lang="en-US" altLang="zh-TW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𝑔</m:t>
                        </m:r>
                      </m:sub>
                    </m:sSub>
                  </m:oMath>
                </a14:m>
                <a:r>
                  <a:rPr lang="en-US" altLang="zh-TW" dirty="0">
                    <a:latin typeface="Cambria Math" panose="02040503050406030204" pitchFamily="18" charset="0"/>
                    <a:ea typeface="Cambria Math" panose="02040503050406030204" pitchFamily="18" charset="0"/>
                  </a:rPr>
                  <a:t>(z) ))</a:t>
                </a:r>
                <a:endParaRPr lang="zh-TW" altLang="en-US" dirty="0"/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9" name="文字方塊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43914" y="2419104"/>
                <a:ext cx="3712876" cy="1084528"/>
              </a:xfrm>
              <a:prstGeom prst="rect">
                <a:avLst/>
              </a:prstGeom>
              <a:blipFill rotWithShape="0">
                <a:blip r:embed="rId5"/>
                <a:stretch>
                  <a:fillRect l="-1314" t="-3371" r="-985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0" name="圖表 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71432381"/>
              </p:ext>
            </p:extLst>
          </p:nvPr>
        </p:nvGraphicFramePr>
        <p:xfrm>
          <a:off x="738809" y="331241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11" name="圖表 1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90876533"/>
              </p:ext>
            </p:extLst>
          </p:nvPr>
        </p:nvGraphicFramePr>
        <p:xfrm>
          <a:off x="6622773" y="328583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5329453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800" dirty="0"/>
              <a:t>Unsupervised representation learning </a:t>
            </a:r>
            <a:br>
              <a:rPr lang="en-US" altLang="zh-TW" sz="2800" dirty="0"/>
            </a:br>
            <a:r>
              <a:rPr lang="en-US" altLang="zh-TW" sz="2800" dirty="0"/>
              <a:t>with deep convolutional generative adversarial networks</a:t>
            </a:r>
            <a:endParaRPr lang="zh-TW" altLang="en-US" sz="2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Striving for simplicity :the all convolution net (ICLR 2015)</a:t>
            </a:r>
          </a:p>
          <a:p>
            <a:r>
              <a:rPr lang="en-US" altLang="zh-TW" dirty="0" smtClean="0"/>
              <a:t>Network in network (ICLR 2014)</a:t>
            </a:r>
          </a:p>
          <a:p>
            <a:r>
              <a:rPr lang="en-US" altLang="zh-TW" dirty="0"/>
              <a:t>batch </a:t>
            </a:r>
            <a:r>
              <a:rPr lang="en-US" altLang="zh-TW" dirty="0" smtClean="0"/>
              <a:t>normalization(ICML 2015)</a:t>
            </a:r>
          </a:p>
          <a:p>
            <a:r>
              <a:rPr lang="en-US" altLang="zh-TW" dirty="0" smtClean="0"/>
              <a:t>generative </a:t>
            </a:r>
            <a:r>
              <a:rPr lang="en-US" altLang="zh-TW" dirty="0"/>
              <a:t>adversarial </a:t>
            </a:r>
            <a:r>
              <a:rPr lang="en-US" altLang="zh-TW" dirty="0" smtClean="0"/>
              <a:t>networks(nips 2014)</a:t>
            </a:r>
          </a:p>
          <a:p>
            <a:endParaRPr lang="en-US" altLang="zh-TW" dirty="0"/>
          </a:p>
          <a:p>
            <a:endParaRPr lang="en-US" altLang="zh-TW" dirty="0" smtClean="0"/>
          </a:p>
          <a:p>
            <a:r>
              <a:rPr lang="en-US" altLang="zh-TW" dirty="0">
                <a:hlinkClick r:id="rId3"/>
              </a:rPr>
              <a:t>Wasserstein </a:t>
            </a:r>
            <a:r>
              <a:rPr lang="en-US" altLang="zh-TW" dirty="0" smtClean="0">
                <a:hlinkClick r:id="rId3"/>
              </a:rPr>
              <a:t>GAN</a:t>
            </a:r>
            <a:r>
              <a:rPr lang="en-US" altLang="zh-TW" dirty="0" smtClean="0"/>
              <a:t>(</a:t>
            </a:r>
            <a:r>
              <a:rPr lang="en-US" altLang="zh-TW" dirty="0"/>
              <a:t>ICML 2017</a:t>
            </a:r>
            <a:r>
              <a:rPr lang="en-US" altLang="zh-TW" dirty="0" smtClean="0"/>
              <a:t>)</a:t>
            </a:r>
            <a:endParaRPr lang="en-US" altLang="zh-TW" dirty="0"/>
          </a:p>
          <a:p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2708918" y="4234069"/>
            <a:ext cx="461665" cy="451406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TW" dirty="0" smtClean="0"/>
              <a:t>…..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20876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GAN training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2852531" y="2027583"/>
            <a:ext cx="1858618" cy="11529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discriminator</a:t>
            </a:r>
            <a:endParaRPr lang="zh-TW" altLang="en-US" dirty="0"/>
          </a:p>
        </p:txBody>
      </p:sp>
      <p:sp>
        <p:nvSpPr>
          <p:cNvPr id="5" name="向右箭號 4"/>
          <p:cNvSpPr/>
          <p:nvPr/>
        </p:nvSpPr>
        <p:spPr>
          <a:xfrm>
            <a:off x="1818861" y="2425148"/>
            <a:ext cx="864704" cy="57646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向右箭號 5"/>
          <p:cNvSpPr/>
          <p:nvPr/>
        </p:nvSpPr>
        <p:spPr>
          <a:xfrm>
            <a:off x="2097157" y="3565504"/>
            <a:ext cx="631134" cy="576469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818712" y="2395330"/>
            <a:ext cx="811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Real</a:t>
            </a:r>
            <a:br>
              <a:rPr lang="en-US" altLang="zh-TW" dirty="0" smtClean="0"/>
            </a:br>
            <a:r>
              <a:rPr lang="en-US" altLang="zh-TW" dirty="0" err="1" smtClean="0"/>
              <a:t>Img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846568" y="3428999"/>
            <a:ext cx="1166106" cy="102122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/>
              <a:t>Generator</a:t>
            </a:r>
            <a:endParaRPr lang="zh-TW" altLang="en-US" sz="1400" dirty="0"/>
          </a:p>
        </p:txBody>
      </p:sp>
      <p:sp>
        <p:nvSpPr>
          <p:cNvPr id="9" name="矩形 8"/>
          <p:cNvSpPr/>
          <p:nvPr/>
        </p:nvSpPr>
        <p:spPr>
          <a:xfrm>
            <a:off x="2852531" y="3521669"/>
            <a:ext cx="1858618" cy="115293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discriminator</a:t>
            </a:r>
            <a:endParaRPr lang="zh-TW" altLang="en-US" dirty="0"/>
          </a:p>
        </p:txBody>
      </p:sp>
      <p:sp>
        <p:nvSpPr>
          <p:cNvPr id="10" name="文字方塊 9"/>
          <p:cNvSpPr txBox="1"/>
          <p:nvPr/>
        </p:nvSpPr>
        <p:spPr>
          <a:xfrm>
            <a:off x="55361" y="3380838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noise</a:t>
            </a:r>
            <a:endParaRPr lang="zh-TW" altLang="en-US" dirty="0"/>
          </a:p>
        </p:txBody>
      </p:sp>
      <p:sp>
        <p:nvSpPr>
          <p:cNvPr id="11" name="向右箭號 10"/>
          <p:cNvSpPr/>
          <p:nvPr/>
        </p:nvSpPr>
        <p:spPr>
          <a:xfrm>
            <a:off x="179295" y="3870972"/>
            <a:ext cx="554934" cy="309202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2" name="文字方塊 11"/>
          <p:cNvSpPr txBox="1"/>
          <p:nvPr/>
        </p:nvSpPr>
        <p:spPr>
          <a:xfrm>
            <a:off x="5027101" y="2425148"/>
            <a:ext cx="8947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/>
              <a:t>D_real</a:t>
            </a:r>
            <a:endParaRPr lang="zh-TW" altLang="en-US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5033238" y="3858388"/>
            <a:ext cx="9669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/>
              <a:t>D_fake</a:t>
            </a:r>
            <a:endParaRPr lang="zh-TW" altLang="en-US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6768548" y="3180522"/>
            <a:ext cx="3316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Discriminator loss:</a:t>
            </a:r>
          </a:p>
          <a:p>
            <a:r>
              <a:rPr lang="en-US" altLang="zh-TW" dirty="0" smtClean="0"/>
              <a:t>Log(</a:t>
            </a:r>
            <a:r>
              <a:rPr lang="en-US" altLang="zh-TW" dirty="0" err="1" smtClean="0"/>
              <a:t>D_real</a:t>
            </a:r>
            <a:r>
              <a:rPr lang="en-US" altLang="zh-TW" dirty="0" smtClean="0"/>
              <a:t>) + Log(1-D_fake)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6768548" y="3001617"/>
            <a:ext cx="3568148" cy="8991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6" name="矩形 15"/>
          <p:cNvSpPr/>
          <p:nvPr/>
        </p:nvSpPr>
        <p:spPr>
          <a:xfrm>
            <a:off x="39758" y="1858617"/>
            <a:ext cx="11512430" cy="3150705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文字方塊 16"/>
          <p:cNvSpPr txBox="1"/>
          <p:nvPr/>
        </p:nvSpPr>
        <p:spPr>
          <a:xfrm>
            <a:off x="11651194" y="3420594"/>
            <a:ext cx="3209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K</a:t>
            </a:r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931051" y="5348183"/>
            <a:ext cx="1166106" cy="1021229"/>
          </a:xfrm>
          <a:prstGeom prst="rec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1400" dirty="0"/>
              <a:t>Generator</a:t>
            </a:r>
            <a:endParaRPr lang="zh-TW" altLang="en-US" sz="1400" dirty="0"/>
          </a:p>
        </p:txBody>
      </p:sp>
      <p:sp>
        <p:nvSpPr>
          <p:cNvPr id="20" name="文字方塊 19"/>
          <p:cNvSpPr txBox="1"/>
          <p:nvPr/>
        </p:nvSpPr>
        <p:spPr>
          <a:xfrm>
            <a:off x="111530" y="5468133"/>
            <a:ext cx="763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noise</a:t>
            </a:r>
            <a:endParaRPr lang="zh-TW" altLang="en-US" dirty="0"/>
          </a:p>
        </p:txBody>
      </p:sp>
      <p:sp>
        <p:nvSpPr>
          <p:cNvPr id="21" name="向右箭號 20"/>
          <p:cNvSpPr/>
          <p:nvPr/>
        </p:nvSpPr>
        <p:spPr>
          <a:xfrm>
            <a:off x="235464" y="5958267"/>
            <a:ext cx="554934" cy="309202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2" name="文字方塊 21"/>
          <p:cNvSpPr txBox="1"/>
          <p:nvPr/>
        </p:nvSpPr>
        <p:spPr>
          <a:xfrm>
            <a:off x="2728291" y="5212466"/>
            <a:ext cx="192232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Generator  loss:</a:t>
            </a:r>
          </a:p>
          <a:p>
            <a:r>
              <a:rPr lang="en-US" altLang="zh-TW" dirty="0" smtClean="0"/>
              <a:t>Log(</a:t>
            </a:r>
            <a:r>
              <a:rPr lang="en-US" altLang="zh-TW" dirty="0" err="1" smtClean="0"/>
              <a:t>D_fake</a:t>
            </a:r>
            <a:r>
              <a:rPr lang="en-US" altLang="zh-TW" dirty="0" smtClean="0"/>
              <a:t>)</a:t>
            </a:r>
            <a:endParaRPr lang="zh-TW" altLang="en-US" dirty="0"/>
          </a:p>
          <a:p>
            <a:endParaRPr lang="zh-TW" altLang="en-US" dirty="0"/>
          </a:p>
        </p:txBody>
      </p:sp>
      <p:sp>
        <p:nvSpPr>
          <p:cNvPr id="24" name="向下箭號 23"/>
          <p:cNvSpPr/>
          <p:nvPr/>
        </p:nvSpPr>
        <p:spPr>
          <a:xfrm>
            <a:off x="11692841" y="4674608"/>
            <a:ext cx="487018" cy="911183"/>
          </a:xfrm>
          <a:prstGeom prst="down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5" name="向右箭號 24"/>
          <p:cNvSpPr/>
          <p:nvPr/>
        </p:nvSpPr>
        <p:spPr>
          <a:xfrm>
            <a:off x="4834909" y="2523947"/>
            <a:ext cx="186371" cy="189436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26" name="向右箭號 25"/>
          <p:cNvSpPr/>
          <p:nvPr/>
        </p:nvSpPr>
        <p:spPr>
          <a:xfrm>
            <a:off x="4846867" y="3928186"/>
            <a:ext cx="186371" cy="189436"/>
          </a:xfrm>
          <a:prstGeom prst="right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84797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Related work</a:t>
            </a:r>
            <a:br>
              <a:rPr lang="en-US" altLang="zh-TW" dirty="0"/>
            </a:br>
            <a:r>
              <a:rPr lang="en-US" altLang="zh-TW" sz="2400" dirty="0" smtClean="0"/>
              <a:t>VISUALIZING THE INTERNALS OF CNNS</a:t>
            </a:r>
            <a:endParaRPr lang="zh-TW" altLang="en-US" sz="2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One constant criticism of using neural networks has been that they are </a:t>
            </a:r>
            <a:r>
              <a:rPr lang="en-US" altLang="zh-TW" dirty="0">
                <a:solidFill>
                  <a:srgbClr val="FFC000"/>
                </a:solidFill>
              </a:rPr>
              <a:t>black-box methods</a:t>
            </a:r>
            <a:r>
              <a:rPr lang="en-US" altLang="zh-TW" dirty="0"/>
              <a:t>, with </a:t>
            </a:r>
            <a:r>
              <a:rPr lang="en-US" altLang="zh-TW" dirty="0" smtClean="0"/>
              <a:t>little</a:t>
            </a:r>
            <a:r>
              <a:rPr lang="zh-TW" altLang="en-US" dirty="0" smtClean="0"/>
              <a:t> </a:t>
            </a:r>
            <a:r>
              <a:rPr lang="en-US" altLang="zh-TW" dirty="0" smtClean="0"/>
              <a:t>understanding </a:t>
            </a:r>
            <a:r>
              <a:rPr lang="en-US" altLang="zh-TW" dirty="0"/>
              <a:t>of what the networks do in the form of a simple </a:t>
            </a:r>
            <a:r>
              <a:rPr lang="en-US" altLang="zh-TW" dirty="0" smtClean="0"/>
              <a:t>human-consumable </a:t>
            </a:r>
            <a:r>
              <a:rPr lang="en-US" altLang="zh-TW" dirty="0"/>
              <a:t>algorithm.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7415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VISUALIZING THE INTERNALS OF </a:t>
            </a:r>
            <a:r>
              <a:rPr lang="en-US" altLang="zh-TW" dirty="0" smtClean="0"/>
              <a:t>CNNS</a:t>
            </a:r>
            <a:br>
              <a:rPr lang="en-US" altLang="zh-TW" dirty="0" smtClean="0"/>
            </a:br>
            <a:r>
              <a:rPr lang="en-US" altLang="zh-TW" sz="2400" dirty="0" smtClean="0"/>
              <a:t>ZFNET</a:t>
            </a:r>
            <a:endParaRPr lang="zh-TW" altLang="en-US" sz="2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ImageNet 2013 winner ,</a:t>
            </a:r>
            <a:r>
              <a:rPr lang="en-US" altLang="zh-TW" dirty="0"/>
              <a:t> This architecture </a:t>
            </a:r>
            <a:r>
              <a:rPr lang="en-US" altLang="zh-TW" dirty="0" smtClean="0"/>
              <a:t> </a:t>
            </a:r>
            <a:r>
              <a:rPr lang="en-US" altLang="zh-TW" dirty="0"/>
              <a:t>was more of a fine tuning to the previous </a:t>
            </a:r>
            <a:r>
              <a:rPr lang="en-US" altLang="zh-TW" dirty="0" err="1">
                <a:solidFill>
                  <a:srgbClr val="FFC000"/>
                </a:solidFill>
              </a:rPr>
              <a:t>AlexNet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 smtClean="0"/>
              <a:t>structure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smtClean="0"/>
              <a:t>Small filter size,</a:t>
            </a:r>
            <a:r>
              <a:rPr lang="en-US" altLang="zh-TW" dirty="0"/>
              <a:t> and a very interesting way of </a:t>
            </a:r>
            <a:r>
              <a:rPr lang="en-US" altLang="zh-TW" dirty="0">
                <a:solidFill>
                  <a:srgbClr val="FFC000"/>
                </a:solidFill>
              </a:rPr>
              <a:t>visualizing feature </a:t>
            </a:r>
            <a:r>
              <a:rPr lang="en-US" altLang="zh-TW" dirty="0" smtClean="0">
                <a:solidFill>
                  <a:srgbClr val="FFC000"/>
                </a:solidFill>
              </a:rPr>
              <a:t>maps </a:t>
            </a:r>
            <a:r>
              <a:rPr lang="en-US" altLang="zh-TW" dirty="0" smtClean="0"/>
              <a:t>(</a:t>
            </a:r>
            <a:r>
              <a:rPr lang="en-US" altLang="zh-TW" dirty="0" err="1" smtClean="0"/>
              <a:t>deconv</a:t>
            </a:r>
            <a:r>
              <a:rPr lang="en-US" altLang="zh-TW" dirty="0" smtClean="0"/>
              <a:t>).</a:t>
            </a:r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 err="1"/>
              <a:t>AlexNet</a:t>
            </a:r>
            <a:r>
              <a:rPr lang="en-US" altLang="zh-TW" dirty="0"/>
              <a:t> trained on 15 million images, while ZF Net trained on only 1.3 million images.</a:t>
            </a:r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51288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VISUALIZING THE INTERNALS OF CNNS</a:t>
            </a:r>
            <a:br>
              <a:rPr lang="en-US" altLang="zh-TW" dirty="0"/>
            </a:br>
            <a:r>
              <a:rPr lang="en-US" altLang="zh-TW" sz="2400" dirty="0" smtClean="0"/>
              <a:t>ZFNET - </a:t>
            </a:r>
            <a:r>
              <a:rPr lang="en-US" altLang="zh-TW" sz="2400" dirty="0" err="1" smtClean="0"/>
              <a:t>mainpoints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First layer used filters of size 7x7(</a:t>
            </a:r>
            <a:r>
              <a:rPr lang="en-US" altLang="zh-TW" dirty="0" err="1" smtClean="0"/>
              <a:t>alexnet</a:t>
            </a:r>
            <a:r>
              <a:rPr lang="en-US" altLang="zh-TW" dirty="0" smtClean="0"/>
              <a:t> 11x11),and decrease stride value</a:t>
            </a:r>
            <a:r>
              <a:rPr lang="en-US" altLang="zh-TW" sz="1400" dirty="0" smtClean="0"/>
              <a:t>(</a:t>
            </a:r>
            <a:r>
              <a:rPr lang="en-US" altLang="zh-TW" sz="1400" dirty="0" err="1" smtClean="0"/>
              <a:t>zfnet</a:t>
            </a:r>
            <a:r>
              <a:rPr lang="en-US" altLang="zh-TW" sz="1400" dirty="0" smtClean="0"/>
              <a:t> :2 , alexnet:4</a:t>
            </a:r>
            <a:r>
              <a:rPr lang="en-US" altLang="zh-TW" dirty="0" smtClean="0"/>
              <a:t>)</a:t>
            </a:r>
          </a:p>
          <a:p>
            <a:r>
              <a:rPr lang="en-US" altLang="zh-TW" dirty="0" smtClean="0">
                <a:solidFill>
                  <a:srgbClr val="FFC000"/>
                </a:solidFill>
              </a:rPr>
              <a:t>Smaller filter size in first conv layer helps retain a lot of original pixel </a:t>
            </a:r>
            <a:r>
              <a:rPr lang="en-US" altLang="zh-TW" dirty="0" smtClean="0"/>
              <a:t>information in the input volume.</a:t>
            </a:r>
          </a:p>
          <a:p>
            <a:r>
              <a:rPr lang="en-US" altLang="zh-TW" dirty="0"/>
              <a:t>A filtering of size 11x11 proved to be skipping a lot of relevant information, especially as this is the first conv layer</a:t>
            </a:r>
            <a:r>
              <a:rPr lang="en-US" altLang="zh-TW" dirty="0" smtClean="0"/>
              <a:t>.</a:t>
            </a:r>
          </a:p>
          <a:p>
            <a:r>
              <a:rPr lang="en-US" altLang="zh-TW" dirty="0"/>
              <a:t>As the network grows, we also see a rise in the number of filters used.</a:t>
            </a:r>
          </a:p>
          <a:p>
            <a:r>
              <a:rPr lang="en-US" altLang="zh-TW" dirty="0"/>
              <a:t>Used </a:t>
            </a:r>
            <a:r>
              <a:rPr lang="en-US" altLang="zh-TW" dirty="0" err="1">
                <a:solidFill>
                  <a:srgbClr val="FFC000"/>
                </a:solidFill>
              </a:rPr>
              <a:t>ReLUs</a:t>
            </a:r>
            <a:r>
              <a:rPr lang="en-US" altLang="zh-TW" dirty="0">
                <a:solidFill>
                  <a:srgbClr val="FFC000"/>
                </a:solidFill>
              </a:rPr>
              <a:t> </a:t>
            </a:r>
            <a:r>
              <a:rPr lang="en-US" altLang="zh-TW" dirty="0"/>
              <a:t>for their activation functions, </a:t>
            </a:r>
            <a:r>
              <a:rPr lang="en-US" altLang="zh-TW" dirty="0">
                <a:solidFill>
                  <a:srgbClr val="FFC000"/>
                </a:solidFill>
              </a:rPr>
              <a:t>cross-entropy loss for the error function</a:t>
            </a:r>
            <a:r>
              <a:rPr lang="en-US" altLang="zh-TW" dirty="0"/>
              <a:t>, and trained using </a:t>
            </a:r>
            <a:r>
              <a:rPr lang="en-US" altLang="zh-TW" dirty="0">
                <a:solidFill>
                  <a:srgbClr val="FFC000"/>
                </a:solidFill>
              </a:rPr>
              <a:t>batch stochastic gradient descent</a:t>
            </a:r>
            <a:r>
              <a:rPr lang="en-US" altLang="zh-TW" dirty="0"/>
              <a:t>.</a:t>
            </a:r>
          </a:p>
          <a:p>
            <a:pPr marL="0" indent="0">
              <a:buNone/>
            </a:pPr>
            <a:r>
              <a:rPr lang="en-US" altLang="zh-TW" dirty="0" smtClean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2518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VISUALIZING THE INTERNALS OF CNNS</a:t>
            </a:r>
            <a:br>
              <a:rPr lang="en-US" altLang="zh-TW" dirty="0"/>
            </a:br>
            <a:r>
              <a:rPr lang="en-US" altLang="zh-TW" sz="2400" dirty="0"/>
              <a:t>ZFNET - </a:t>
            </a:r>
            <a:r>
              <a:rPr lang="en-US" altLang="zh-TW" sz="2400" dirty="0" err="1" smtClean="0"/>
              <a:t>DeConvNet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Basic idea behind how this works is that at every layer of the trained CNN,</a:t>
            </a:r>
          </a:p>
          <a:p>
            <a:pPr marL="0" indent="0">
              <a:buNone/>
            </a:pPr>
            <a:r>
              <a:rPr lang="en-US" altLang="zh-TW" dirty="0" smtClean="0">
                <a:solidFill>
                  <a:srgbClr val="FFC000"/>
                </a:solidFill>
              </a:rPr>
              <a:t>’</a:t>
            </a:r>
            <a:r>
              <a:rPr lang="en-US" altLang="zh-TW" dirty="0" err="1" smtClean="0">
                <a:solidFill>
                  <a:srgbClr val="FFC000"/>
                </a:solidFill>
              </a:rPr>
              <a:t>deconvnet</a:t>
            </a:r>
            <a:r>
              <a:rPr lang="en-US" altLang="zh-TW" dirty="0" smtClean="0">
                <a:solidFill>
                  <a:srgbClr val="FFC000"/>
                </a:solidFill>
              </a:rPr>
              <a:t>’ which has a path back to the image pixel</a:t>
            </a:r>
          </a:p>
          <a:p>
            <a:pPr marL="0" indent="0">
              <a:buNone/>
            </a:pPr>
            <a:r>
              <a:rPr lang="en-US" altLang="zh-TW" dirty="0" smtClean="0"/>
              <a:t>Forward path: an image is fed into CNN and activation are computed at each layer.</a:t>
            </a:r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681131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VISUALIZING THE INTERNALS OF </a:t>
            </a:r>
            <a:r>
              <a:rPr lang="en-US" altLang="zh-TW" dirty="0" smtClean="0"/>
              <a:t>CNNS</a:t>
            </a:r>
            <a:br>
              <a:rPr lang="en-US" altLang="zh-TW" dirty="0" smtClean="0"/>
            </a:br>
            <a:r>
              <a:rPr lang="en-US" altLang="zh-TW" sz="2400" dirty="0" smtClean="0"/>
              <a:t>guided backpropagation</a:t>
            </a:r>
            <a:endParaRPr lang="zh-TW" altLang="en-US" sz="2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588" y="1939239"/>
            <a:ext cx="4846990" cy="2478648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98588" y="4580942"/>
            <a:ext cx="4904655" cy="2098017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8712" y="2222287"/>
            <a:ext cx="4267200" cy="119062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0000" y="3621464"/>
            <a:ext cx="4238625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424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Approach and model architecture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After extensive model </a:t>
            </a:r>
            <a:r>
              <a:rPr lang="en-US" altLang="zh-TW" dirty="0" err="1" smtClean="0"/>
              <a:t>exploaration</a:t>
            </a:r>
            <a:r>
              <a:rPr lang="en-US" altLang="zh-TW" dirty="0" smtClean="0"/>
              <a:t> we identified a family of architectures that result in stable training across a range of datasets and allowed for training higher resolution and deeper generative models</a:t>
            </a:r>
          </a:p>
          <a:p>
            <a:r>
              <a:rPr lang="en-US" altLang="zh-TW" dirty="0" smtClean="0"/>
              <a:t>Adopting and modifying three recently demonstrated changes to CNN architecture</a:t>
            </a:r>
          </a:p>
          <a:p>
            <a:pPr lvl="1"/>
            <a:r>
              <a:rPr lang="en-US" altLang="zh-TW" dirty="0" smtClean="0"/>
              <a:t>1, all convolution net</a:t>
            </a:r>
          </a:p>
          <a:p>
            <a:pPr lvl="1"/>
            <a:r>
              <a:rPr lang="en-US" altLang="zh-TW" dirty="0" smtClean="0"/>
              <a:t>2, fully connect =&gt; global average pooling</a:t>
            </a:r>
          </a:p>
          <a:p>
            <a:pPr lvl="1"/>
            <a:r>
              <a:rPr lang="en-US" altLang="zh-TW" dirty="0" smtClean="0"/>
              <a:t>3, batch normalization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25305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Stride convolution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all convolutional net (</a:t>
            </a:r>
            <a:r>
              <a:rPr lang="en-US" altLang="zh-TW" dirty="0" err="1"/>
              <a:t>Springenberg</a:t>
            </a:r>
            <a:r>
              <a:rPr lang="en-US" altLang="zh-TW" dirty="0"/>
              <a:t> et al., 2014) which replaces deterministic </a:t>
            </a:r>
            <a:r>
              <a:rPr lang="en-US" altLang="zh-TW" dirty="0">
                <a:solidFill>
                  <a:srgbClr val="FFFF00"/>
                </a:solidFill>
              </a:rPr>
              <a:t>spatial pooling functions (such as </a:t>
            </a:r>
            <a:r>
              <a:rPr lang="en-US" altLang="zh-TW" dirty="0" err="1">
                <a:solidFill>
                  <a:srgbClr val="FFFF00"/>
                </a:solidFill>
              </a:rPr>
              <a:t>maxpooling</a:t>
            </a:r>
            <a:r>
              <a:rPr lang="en-US" altLang="zh-TW" dirty="0">
                <a:solidFill>
                  <a:srgbClr val="FFFF00"/>
                </a:solidFill>
              </a:rPr>
              <a:t>) with </a:t>
            </a:r>
            <a:r>
              <a:rPr lang="en-US" altLang="zh-TW" dirty="0" err="1">
                <a:solidFill>
                  <a:srgbClr val="FFFF00"/>
                </a:solidFill>
              </a:rPr>
              <a:t>strided</a:t>
            </a:r>
            <a:r>
              <a:rPr lang="en-US" altLang="zh-TW" dirty="0">
                <a:solidFill>
                  <a:srgbClr val="FFFF00"/>
                </a:solidFill>
              </a:rPr>
              <a:t> convolutions</a:t>
            </a:r>
            <a:r>
              <a:rPr lang="en-US" altLang="zh-TW" dirty="0"/>
              <a:t>, allowing the network to learn its </a:t>
            </a:r>
            <a:r>
              <a:rPr lang="en-US" altLang="zh-TW" dirty="0">
                <a:solidFill>
                  <a:srgbClr val="FFFF00"/>
                </a:solidFill>
              </a:rPr>
              <a:t>own spatial </a:t>
            </a:r>
            <a:r>
              <a:rPr lang="en-US" altLang="zh-TW" dirty="0" err="1">
                <a:solidFill>
                  <a:srgbClr val="FFFF00"/>
                </a:solidFill>
              </a:rPr>
              <a:t>downsampling</a:t>
            </a:r>
            <a:r>
              <a:rPr lang="en-US" altLang="zh-TW" dirty="0"/>
              <a:t>. We use this approach in our </a:t>
            </a:r>
            <a:r>
              <a:rPr lang="en-US" altLang="zh-TW" dirty="0">
                <a:solidFill>
                  <a:srgbClr val="FFFF00"/>
                </a:solidFill>
              </a:rPr>
              <a:t>generator, allowing it to learn its own spatial </a:t>
            </a:r>
            <a:r>
              <a:rPr lang="en-US" altLang="zh-TW" dirty="0" err="1">
                <a:solidFill>
                  <a:srgbClr val="FFFF00"/>
                </a:solidFill>
              </a:rPr>
              <a:t>upsampling</a:t>
            </a:r>
            <a:r>
              <a:rPr lang="en-US" altLang="zh-TW" dirty="0"/>
              <a:t>, and discriminator.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5478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8712" y="882127"/>
            <a:ext cx="10563286" cy="1116424"/>
          </a:xfrm>
        </p:spPr>
        <p:txBody>
          <a:bodyPr/>
          <a:lstStyle/>
          <a:p>
            <a:r>
              <a:rPr lang="en-US" altLang="zh-TW" dirty="0" smtClean="0"/>
              <a:t/>
            </a:r>
            <a:br>
              <a:rPr lang="en-US" altLang="zh-TW" dirty="0" smtClean="0"/>
            </a:b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dirty="0" smtClean="0"/>
              <a:t>Pooling in CNN</a:t>
            </a:r>
            <a:r>
              <a:rPr lang="en-US" altLang="zh-TW" dirty="0"/>
              <a:t/>
            </a:r>
            <a:br>
              <a:rPr lang="en-US" altLang="zh-TW" dirty="0"/>
            </a:br>
            <a:r>
              <a:rPr lang="en-US" altLang="zh-TW" sz="1800" dirty="0"/>
              <a:t>STRIVING FOR SIMPLICITY: THE ALL CONVOLUTIONAL NET </a:t>
            </a:r>
            <a:r>
              <a:rPr lang="en-US" altLang="zh-TW" sz="1800" dirty="0" smtClean="0"/>
              <a:t>   ICLR-2015 </a:t>
            </a:r>
            <a:r>
              <a:rPr lang="en-US" altLang="zh-TW" dirty="0"/>
              <a:t/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The pooling layer can be seen as performing a feature-wise </a:t>
            </a:r>
            <a:r>
              <a:rPr lang="en-US" altLang="zh-TW" dirty="0" smtClean="0"/>
              <a:t>convolution</a:t>
            </a:r>
          </a:p>
          <a:p>
            <a:r>
              <a:rPr lang="en-US" altLang="zh-TW" dirty="0" smtClean="0"/>
              <a:t>makes </a:t>
            </a:r>
            <a:r>
              <a:rPr lang="en-US" altLang="zh-TW" dirty="0"/>
              <a:t>the representation in a CNN more </a:t>
            </a:r>
            <a:r>
              <a:rPr lang="en-US" altLang="zh-TW" dirty="0" smtClean="0">
                <a:solidFill>
                  <a:srgbClr val="FFFF00"/>
                </a:solidFill>
              </a:rPr>
              <a:t>invariant</a:t>
            </a:r>
          </a:p>
          <a:p>
            <a:r>
              <a:rPr lang="en-US" altLang="zh-TW" dirty="0"/>
              <a:t> the spatial dimensionality reduction performed by pooling makes </a:t>
            </a:r>
            <a:br>
              <a:rPr lang="en-US" altLang="zh-TW" dirty="0"/>
            </a:br>
            <a:r>
              <a:rPr lang="en-US" altLang="zh-TW" dirty="0">
                <a:solidFill>
                  <a:srgbClr val="FFFF00"/>
                </a:solidFill>
              </a:rPr>
              <a:t>covering larger parts </a:t>
            </a:r>
            <a:r>
              <a:rPr lang="en-US" altLang="zh-TW" dirty="0"/>
              <a:t>of the input in higher layers possible </a:t>
            </a:r>
            <a:endParaRPr lang="en-US" altLang="zh-TW" dirty="0" smtClean="0"/>
          </a:p>
          <a:p>
            <a:r>
              <a:rPr lang="en-US" altLang="zh-TW" dirty="0"/>
              <a:t>the feature-wise nature of the </a:t>
            </a:r>
            <a:r>
              <a:rPr lang="en-US" altLang="zh-TW" dirty="0" smtClean="0"/>
              <a:t>pooling operation </a:t>
            </a:r>
            <a:r>
              <a:rPr lang="en-US" altLang="zh-TW" dirty="0"/>
              <a:t>(as opposed to a convolutional layer where features get mixed) could make </a:t>
            </a:r>
            <a:r>
              <a:rPr lang="en-US" altLang="zh-TW" dirty="0" smtClean="0">
                <a:solidFill>
                  <a:srgbClr val="FFFF00"/>
                </a:solidFill>
              </a:rPr>
              <a:t>optimization easier</a:t>
            </a:r>
          </a:p>
        </p:txBody>
      </p:sp>
    </p:spTree>
    <p:extLst>
      <p:ext uri="{BB962C8B-B14F-4D97-AF65-F5344CB8AC3E}">
        <p14:creationId xmlns:p14="http://schemas.microsoft.com/office/powerpoint/2010/main" val="3842223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network without abandoning the</a:t>
            </a:r>
            <a:br>
              <a:rPr lang="en-US" altLang="zh-TW" b="0" dirty="0"/>
            </a:br>
            <a:r>
              <a:rPr lang="en-US" altLang="zh-TW" b="0" dirty="0"/>
              <a:t>spatial dimensionality reduction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Assuming that only the </a:t>
            </a:r>
            <a:r>
              <a:rPr lang="en-US" altLang="zh-TW" dirty="0" smtClean="0"/>
              <a:t>third part </a:t>
            </a:r>
            <a:r>
              <a:rPr lang="en-US" altLang="zh-TW" dirty="0">
                <a:solidFill>
                  <a:srgbClr val="FFFF00"/>
                </a:solidFill>
              </a:rPr>
              <a:t>– the dimensionality reduction performed by pooling –</a:t>
            </a:r>
          </a:p>
          <a:p>
            <a:pPr marL="0" indent="0">
              <a:buNone/>
            </a:pPr>
            <a:r>
              <a:rPr lang="en-US" altLang="zh-TW" dirty="0">
                <a:solidFill>
                  <a:srgbClr val="FFFF00"/>
                </a:solidFill>
              </a:rPr>
              <a:t>is crucial for </a:t>
            </a:r>
            <a:r>
              <a:rPr lang="en-US" altLang="zh-TW" dirty="0" smtClean="0">
                <a:solidFill>
                  <a:srgbClr val="FFFF00"/>
                </a:solidFill>
              </a:rPr>
              <a:t>achieving </a:t>
            </a:r>
            <a:r>
              <a:rPr lang="en-US" altLang="zh-TW" dirty="0">
                <a:solidFill>
                  <a:srgbClr val="FFFF00"/>
                </a:solidFill>
              </a:rPr>
              <a:t>good performance with </a:t>
            </a:r>
            <a:r>
              <a:rPr lang="en-US" altLang="zh-TW" dirty="0" smtClean="0">
                <a:solidFill>
                  <a:srgbClr val="FFFF00"/>
                </a:solidFill>
              </a:rPr>
              <a:t>CNNs</a:t>
            </a:r>
          </a:p>
          <a:p>
            <a:pPr lvl="1"/>
            <a:r>
              <a:rPr lang="en-US" altLang="zh-TW" dirty="0" smtClean="0"/>
              <a:t>We </a:t>
            </a:r>
            <a:r>
              <a:rPr lang="en-US" altLang="zh-TW" dirty="0"/>
              <a:t>can remove each pooling layer and increase the stride of the convolutional layer </a:t>
            </a:r>
            <a:r>
              <a:rPr lang="en-US" altLang="zh-TW" dirty="0" smtClean="0"/>
              <a:t>that preceded </a:t>
            </a:r>
            <a:r>
              <a:rPr lang="en-US" altLang="zh-TW" dirty="0"/>
              <a:t>it accordingly</a:t>
            </a:r>
            <a:r>
              <a:rPr lang="en-US" altLang="zh-TW" dirty="0" smtClean="0"/>
              <a:t>.</a:t>
            </a:r>
          </a:p>
          <a:p>
            <a:pPr lvl="2"/>
            <a:r>
              <a:rPr lang="en-US" altLang="zh-TW" dirty="0"/>
              <a:t>It is equivalent to a pooling operation in which only the </a:t>
            </a:r>
            <a:r>
              <a:rPr lang="en-US" altLang="zh-TW" dirty="0" smtClean="0"/>
              <a:t>top-left feature response is considered and can result in less accurate recognition</a:t>
            </a:r>
          </a:p>
          <a:p>
            <a:pPr lvl="1"/>
            <a:r>
              <a:rPr lang="en-US" altLang="zh-TW" dirty="0" smtClean="0"/>
              <a:t>We </a:t>
            </a:r>
            <a:r>
              <a:rPr lang="en-US" altLang="zh-TW" dirty="0"/>
              <a:t>can replace the pooling layer by a normal convolution with stride larger than one</a:t>
            </a:r>
            <a:endParaRPr lang="zh-TW" alt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5369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/>
              <a:t>keypoint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altLang="zh-TW" dirty="0" smtClean="0"/>
          </a:p>
          <a:p>
            <a:r>
              <a:rPr lang="en-US" altLang="zh-TW" dirty="0" smtClean="0"/>
              <a:t>Tune</a:t>
            </a:r>
            <a:r>
              <a:rPr lang="zh-TW" altLang="en-US" dirty="0" smtClean="0"/>
              <a:t> </a:t>
            </a:r>
            <a:r>
              <a:rPr lang="en-US" altLang="zh-TW" dirty="0"/>
              <a:t>m</a:t>
            </a:r>
            <a:r>
              <a:rPr lang="en-US" altLang="zh-TW" dirty="0" smtClean="0"/>
              <a:t>odel</a:t>
            </a:r>
            <a:endParaRPr lang="en-US" altLang="zh-TW" dirty="0" smtClean="0"/>
          </a:p>
          <a:p>
            <a:r>
              <a:rPr lang="en-US" altLang="zh-TW" dirty="0" smtClean="0"/>
              <a:t>GANs </a:t>
            </a:r>
          </a:p>
          <a:p>
            <a:r>
              <a:rPr lang="en-US" altLang="zh-TW" dirty="0" smtClean="0"/>
              <a:t>filter for </a:t>
            </a:r>
            <a:r>
              <a:rPr lang="en-US" altLang="zh-TW" dirty="0"/>
              <a:t>visualized(</a:t>
            </a:r>
            <a:r>
              <a:rPr lang="en-US" altLang="zh-TW" dirty="0" err="1"/>
              <a:t>zfnet</a:t>
            </a:r>
            <a:r>
              <a:rPr lang="en-US" altLang="zh-TW" dirty="0"/>
              <a:t>(</a:t>
            </a:r>
            <a:r>
              <a:rPr lang="en-US" altLang="zh-TW" dirty="0" err="1"/>
              <a:t>deconv</a:t>
            </a:r>
            <a:r>
              <a:rPr lang="en-US" altLang="zh-TW" dirty="0"/>
              <a:t>) </a:t>
            </a:r>
            <a:r>
              <a:rPr lang="en-US" altLang="zh-TW" dirty="0" smtClean="0"/>
              <a:t>,guide </a:t>
            </a:r>
            <a:r>
              <a:rPr lang="en-US" altLang="zh-TW" dirty="0" err="1" smtClean="0"/>
              <a:t>backpro</a:t>
            </a:r>
            <a:r>
              <a:rPr lang="en-US" altLang="zh-TW" dirty="0" smtClean="0"/>
              <a:t>)</a:t>
            </a:r>
          </a:p>
          <a:p>
            <a:r>
              <a:rPr lang="en-US" altLang="zh-TW" dirty="0" err="1" smtClean="0"/>
              <a:t>Dcgan</a:t>
            </a:r>
            <a:r>
              <a:rPr lang="en-US" altLang="zh-TW" dirty="0" smtClean="0"/>
              <a:t> arch</a:t>
            </a:r>
          </a:p>
          <a:p>
            <a:endParaRPr lang="en-US" altLang="zh-TW" dirty="0" smtClean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44620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EXPERIMENTS</a:t>
            </a:r>
            <a:endParaRPr lang="zh-TW" altLang="en-US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0" y="1876735"/>
            <a:ext cx="5581650" cy="28575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5939" y="118476"/>
            <a:ext cx="5762625" cy="2505075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5101" y="3203299"/>
            <a:ext cx="3924300" cy="3333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535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Global average pooling</a:t>
            </a:r>
            <a:br>
              <a:rPr lang="en-US" altLang="zh-TW" dirty="0" smtClean="0"/>
            </a:br>
            <a:r>
              <a:rPr lang="en-US" altLang="zh-TW" sz="1800" b="0" dirty="0"/>
              <a:t>Network In </a:t>
            </a:r>
            <a:r>
              <a:rPr lang="en-US" altLang="zh-TW" sz="1800" b="0" dirty="0" smtClean="0"/>
              <a:t>Network  ICLR 2014</a:t>
            </a:r>
            <a:endParaRPr lang="zh-TW" altLang="en-US" sz="1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mlpconv</a:t>
            </a:r>
            <a:r>
              <a:rPr lang="en-US" altLang="zh-TW" dirty="0" smtClean="0"/>
              <a:t> = conv + </a:t>
            </a:r>
            <a:r>
              <a:rPr lang="en-US" altLang="zh-TW" dirty="0" err="1" smtClean="0"/>
              <a:t>mlp</a:t>
            </a:r>
            <a:r>
              <a:rPr lang="en-US" altLang="zh-TW" dirty="0" smtClean="0"/>
              <a:t>(</a:t>
            </a:r>
            <a:r>
              <a:rPr lang="en-US" altLang="zh-TW" dirty="0"/>
              <a:t>1x1 convolution</a:t>
            </a:r>
            <a:r>
              <a:rPr lang="en-US" altLang="zh-TW" dirty="0" smtClean="0"/>
              <a:t>), </a:t>
            </a:r>
            <a:r>
              <a:rPr lang="en-US" altLang="zh-TW" dirty="0" smtClean="0">
                <a:solidFill>
                  <a:srgbClr val="FFFF00"/>
                </a:solidFill>
              </a:rPr>
              <a:t>global average pooling</a:t>
            </a:r>
          </a:p>
          <a:p>
            <a:r>
              <a:rPr lang="en-US" altLang="zh-TW" dirty="0" smtClean="0"/>
              <a:t>the </a:t>
            </a:r>
            <a:r>
              <a:rPr lang="en-US" altLang="zh-TW" dirty="0"/>
              <a:t>fully connected layers are prone to overfitting  (Hinton  dropout), </a:t>
            </a:r>
            <a:endParaRPr lang="en-US" altLang="zh-TW" dirty="0" smtClean="0"/>
          </a:p>
          <a:p>
            <a:pPr marL="0" indent="0">
              <a:buNone/>
            </a:pPr>
            <a:r>
              <a:rPr lang="en-US" altLang="zh-TW" dirty="0"/>
              <a:t>	</a:t>
            </a:r>
            <a:r>
              <a:rPr lang="en-US" altLang="zh-TW" dirty="0" smtClean="0"/>
              <a:t>It </a:t>
            </a:r>
            <a:r>
              <a:rPr lang="en-US" altLang="zh-TW" dirty="0"/>
              <a:t>has improved the generalization ability and largely prevents </a:t>
            </a:r>
            <a:r>
              <a:rPr lang="en-US" altLang="zh-TW" dirty="0" smtClean="0"/>
              <a:t>overfitting(dropout)</a:t>
            </a:r>
          </a:p>
          <a:p>
            <a:r>
              <a:rPr lang="en-US" altLang="zh-TW" dirty="0" smtClean="0"/>
              <a:t>Increased model stability but hurt convergence speed</a:t>
            </a:r>
          </a:p>
        </p:txBody>
      </p:sp>
    </p:spTree>
    <p:extLst>
      <p:ext uri="{BB962C8B-B14F-4D97-AF65-F5344CB8AC3E}">
        <p14:creationId xmlns:p14="http://schemas.microsoft.com/office/powerpoint/2010/main" val="2225752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Global average pooling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367356"/>
          </a:xfrm>
        </p:spPr>
        <p:txBody>
          <a:bodyPr>
            <a:normAutofit/>
          </a:bodyPr>
          <a:lstStyle/>
          <a:p>
            <a:r>
              <a:rPr lang="en-US" altLang="zh-TW" dirty="0"/>
              <a:t>One advantage of global average pooling over the fully connected layers is that it is more </a:t>
            </a:r>
            <a:r>
              <a:rPr lang="en-US" altLang="zh-TW" dirty="0">
                <a:solidFill>
                  <a:srgbClr val="FFFF00"/>
                </a:solidFill>
              </a:rPr>
              <a:t>native to the convolution structure by enforcing correspondences between feature maps and categories</a:t>
            </a:r>
            <a:r>
              <a:rPr lang="en-US" altLang="zh-TW" dirty="0"/>
              <a:t>. Thus the feature maps can be easily interpreted as categories confidence maps</a:t>
            </a:r>
            <a:r>
              <a:rPr lang="en-US" altLang="zh-TW" dirty="0" smtClean="0"/>
              <a:t>.</a:t>
            </a:r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/>
          </a:p>
          <a:p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/>
              <a:t>there is </a:t>
            </a:r>
            <a:r>
              <a:rPr lang="en-US" altLang="zh-TW" dirty="0">
                <a:solidFill>
                  <a:srgbClr val="FFFF00"/>
                </a:solidFill>
              </a:rPr>
              <a:t>no parameter to optimize </a:t>
            </a:r>
            <a:r>
              <a:rPr lang="en-US" altLang="zh-TW" dirty="0"/>
              <a:t>in the global average pooling thus overfitting is avoided at this layer. </a:t>
            </a:r>
            <a:r>
              <a:rPr lang="en-US" altLang="zh-TW" dirty="0" err="1"/>
              <a:t>Futhermore</a:t>
            </a:r>
            <a:r>
              <a:rPr lang="en-US" altLang="zh-TW" dirty="0"/>
              <a:t>, global average pooling sums out the spatial information, thus it is more robust to spatial translations of the input.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2426" y="3235805"/>
            <a:ext cx="5577716" cy="2273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90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Global average pooling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model stability but hurt convergence speed. A middle ground of directly connecting the </a:t>
            </a:r>
            <a:r>
              <a:rPr lang="en-US" altLang="zh-TW" dirty="0" smtClean="0"/>
              <a:t>highest convolutional </a:t>
            </a:r>
            <a:r>
              <a:rPr lang="en-US" altLang="zh-TW" dirty="0"/>
              <a:t>features to the input and output respectively of the generator and discriminator </a:t>
            </a:r>
            <a:r>
              <a:rPr lang="en-US" altLang="zh-TW" dirty="0" smtClean="0"/>
              <a:t>worked well</a:t>
            </a:r>
            <a:r>
              <a:rPr lang="en-US" altLang="zh-TW" dirty="0"/>
              <a:t>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0040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Batch normalization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Normalizing the input to each unit to have zero mean and helps gradient flow in deeper model</a:t>
            </a:r>
          </a:p>
          <a:p>
            <a:r>
              <a:rPr lang="en-US" altLang="zh-TW" dirty="0" smtClean="0">
                <a:solidFill>
                  <a:srgbClr val="FFFF00"/>
                </a:solidFill>
              </a:rPr>
              <a:t>Preventing the generator from collapsing all samples to a single point </a:t>
            </a:r>
            <a:r>
              <a:rPr lang="en-US" altLang="zh-TW" dirty="0" smtClean="0"/>
              <a:t>which is common failure mode observed in GANs</a:t>
            </a:r>
          </a:p>
          <a:p>
            <a:r>
              <a:rPr lang="en-US" altLang="zh-TW" dirty="0" smtClean="0"/>
              <a:t>Resulted  in sample oscillation and model instability. This was avoided </a:t>
            </a:r>
            <a:r>
              <a:rPr lang="en-US" altLang="zh-TW" dirty="0" smtClean="0">
                <a:solidFill>
                  <a:srgbClr val="FFC000"/>
                </a:solidFill>
              </a:rPr>
              <a:t>by not </a:t>
            </a:r>
            <a:r>
              <a:rPr lang="en-US" altLang="zh-TW" dirty="0" err="1" smtClean="0">
                <a:solidFill>
                  <a:srgbClr val="FFC000"/>
                </a:solidFill>
              </a:rPr>
              <a:t>applting</a:t>
            </a:r>
            <a:r>
              <a:rPr lang="en-US" altLang="zh-TW" dirty="0" smtClean="0">
                <a:solidFill>
                  <a:srgbClr val="FFC000"/>
                </a:solidFill>
              </a:rPr>
              <a:t> </a:t>
            </a:r>
            <a:r>
              <a:rPr lang="en-US" altLang="zh-TW" dirty="0" err="1" smtClean="0">
                <a:solidFill>
                  <a:srgbClr val="FFC000"/>
                </a:solidFill>
              </a:rPr>
              <a:t>batchnorm</a:t>
            </a:r>
            <a:r>
              <a:rPr lang="en-US" altLang="zh-TW" dirty="0" smtClean="0">
                <a:solidFill>
                  <a:srgbClr val="FFC000"/>
                </a:solidFill>
              </a:rPr>
              <a:t> to the generator output layer and the discriminator input layer</a:t>
            </a:r>
            <a:r>
              <a:rPr lang="en-US" altLang="zh-TW" dirty="0" smtClean="0"/>
              <a:t>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95837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Batch normalization</a:t>
            </a:r>
            <a:endParaRPr lang="zh-TW" altLang="en-US" dirty="0"/>
          </a:p>
        </p:txBody>
      </p:sp>
      <p:pic>
        <p:nvPicPr>
          <p:cNvPr id="1026" name="Picture 2" descr="「batch normalization」的圖片搜尋結果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7795" y="2222286"/>
            <a:ext cx="4144203" cy="3636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內容版面配置區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xi = </a:t>
            </a:r>
            <a:r>
              <a:rPr lang="en-US" altLang="zh-TW" dirty="0" err="1" smtClean="0"/>
              <a:t>i</a:t>
            </a:r>
            <a:r>
              <a:rPr lang="en-US" altLang="zh-TW" dirty="0" smtClean="0"/>
              <a:t> * w + </a:t>
            </a:r>
            <a:r>
              <a:rPr lang="en-US" altLang="zh-TW" u="sng" dirty="0" smtClean="0">
                <a:solidFill>
                  <a:srgbClr val="FF0000"/>
                </a:solidFill>
              </a:rPr>
              <a:t>b</a:t>
            </a:r>
          </a:p>
          <a:p>
            <a:endParaRPr lang="en-US" altLang="zh-TW" u="sng" dirty="0">
              <a:solidFill>
                <a:srgbClr val="FF0000"/>
              </a:solidFill>
            </a:endParaRPr>
          </a:p>
          <a:p>
            <a:r>
              <a:rPr lang="en-US" altLang="zh-TW" dirty="0" smtClean="0"/>
              <a:t>Beta = beta – learning rate * gradient</a:t>
            </a:r>
            <a:endParaRPr lang="en-US" altLang="zh-TW" u="sng" dirty="0" smtClean="0">
              <a:solidFill>
                <a:srgbClr val="FF0000"/>
              </a:solidFill>
            </a:endParaRPr>
          </a:p>
          <a:p>
            <a:endParaRPr lang="en-US" altLang="zh-TW" u="sng" dirty="0" smtClean="0">
              <a:solidFill>
                <a:srgbClr val="FF0000"/>
              </a:solidFill>
            </a:endParaRPr>
          </a:p>
          <a:p>
            <a:endParaRPr lang="zh-TW" altLang="en-US" u="sng" dirty="0"/>
          </a:p>
        </p:txBody>
      </p:sp>
      <p:sp>
        <p:nvSpPr>
          <p:cNvPr id="14" name="向左箭號 13"/>
          <p:cNvSpPr/>
          <p:nvPr/>
        </p:nvSpPr>
        <p:spPr>
          <a:xfrm>
            <a:off x="6192078" y="4760843"/>
            <a:ext cx="1242392" cy="36774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文字方塊 14"/>
          <p:cNvSpPr txBox="1"/>
          <p:nvPr/>
        </p:nvSpPr>
        <p:spPr>
          <a:xfrm>
            <a:off x="3965714" y="4760843"/>
            <a:ext cx="1773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/>
              <a:t>generalization</a:t>
            </a:r>
            <a:endParaRPr lang="zh-TW" altLang="en-US" dirty="0"/>
          </a:p>
        </p:txBody>
      </p:sp>
      <p:sp>
        <p:nvSpPr>
          <p:cNvPr id="16" name="向下箭號 15"/>
          <p:cNvSpPr/>
          <p:nvPr/>
        </p:nvSpPr>
        <p:spPr>
          <a:xfrm>
            <a:off x="5705061" y="4760843"/>
            <a:ext cx="208722" cy="48701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矩形 16"/>
          <p:cNvSpPr/>
          <p:nvPr/>
        </p:nvSpPr>
        <p:spPr>
          <a:xfrm>
            <a:off x="7146235" y="5685183"/>
            <a:ext cx="4611756" cy="487017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Activation function(</a:t>
            </a:r>
            <a:r>
              <a:rPr lang="en-US" altLang="zh-TW" dirty="0" err="1" smtClean="0"/>
              <a:t>ReLU</a:t>
            </a:r>
            <a:r>
              <a:rPr lang="en-US" altLang="zh-TW" dirty="0" smtClean="0"/>
              <a:t> /</a:t>
            </a:r>
            <a:r>
              <a:rPr lang="en-US" altLang="zh-TW" dirty="0" err="1" smtClean="0"/>
              <a:t>lReLu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56558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Relu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tanh</a:t>
            </a:r>
            <a:r>
              <a:rPr lang="en-US" altLang="zh-TW" dirty="0" smtClean="0"/>
              <a:t>, leaky </a:t>
            </a:r>
            <a:r>
              <a:rPr lang="en-US" altLang="zh-TW" dirty="0" err="1" smtClean="0"/>
              <a:t>Relu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Leaky </a:t>
            </a:r>
            <a:r>
              <a:rPr lang="en-US" altLang="zh-TW" dirty="0" err="1" smtClean="0"/>
              <a:t>Relu</a:t>
            </a:r>
            <a:r>
              <a:rPr lang="en-US" altLang="zh-TW" dirty="0" smtClean="0"/>
              <a:t>: activation in the discriminator for all layers(high resolution modeling)</a:t>
            </a:r>
          </a:p>
          <a:p>
            <a:r>
              <a:rPr lang="en-US" altLang="zh-TW" dirty="0" err="1" smtClean="0"/>
              <a:t>Relu</a:t>
            </a:r>
            <a:r>
              <a:rPr lang="en-US" altLang="zh-TW" dirty="0" smtClean="0"/>
              <a:t> : is used in the generator with the exception of the output layer</a:t>
            </a:r>
          </a:p>
          <a:p>
            <a:r>
              <a:rPr lang="en-US" altLang="zh-TW" dirty="0" err="1" smtClean="0"/>
              <a:t>Tanh</a:t>
            </a:r>
            <a:r>
              <a:rPr lang="en-US" altLang="zh-TW" dirty="0" smtClean="0"/>
              <a:t> :generator of the output layer </a:t>
            </a:r>
            <a:r>
              <a:rPr lang="en-US" altLang="zh-TW" dirty="0" smtClean="0"/>
              <a:t>(-1,1)</a:t>
            </a:r>
            <a:endParaRPr lang="en-US" altLang="zh-TW" dirty="0" smtClean="0"/>
          </a:p>
          <a:p>
            <a:pPr lvl="1"/>
            <a:r>
              <a:rPr lang="en-US" altLang="zh-TW" dirty="0" smtClean="0"/>
              <a:t>More quickly to </a:t>
            </a:r>
            <a:r>
              <a:rPr lang="en-US" altLang="zh-TW" dirty="0" err="1" smtClean="0"/>
              <a:t>saturate,symmetry</a:t>
            </a:r>
            <a:endParaRPr lang="en-US" altLang="zh-TW" dirty="0" smtClean="0"/>
          </a:p>
          <a:p>
            <a:pPr marL="457200" lvl="1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274459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DCGAN Generator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No max pooling : increase spatial dimensionality through fractionally-</a:t>
            </a:r>
            <a:r>
              <a:rPr lang="en-US" altLang="zh-TW" dirty="0" err="1" smtClean="0"/>
              <a:t>strided</a:t>
            </a:r>
            <a:r>
              <a:rPr lang="en-US" altLang="zh-TW" dirty="0" smtClean="0"/>
              <a:t> convolution</a:t>
            </a:r>
          </a:p>
          <a:p>
            <a:r>
              <a:rPr lang="en-US" altLang="zh-TW" dirty="0" smtClean="0"/>
              <a:t>Batch normalization: normalize responses to have zero mean and unit variance over the entire mini-</a:t>
            </a:r>
            <a:r>
              <a:rPr lang="en-US" altLang="zh-TW" dirty="0" err="1" smtClean="0"/>
              <a:t>batch,but</a:t>
            </a:r>
            <a:r>
              <a:rPr lang="en-US" altLang="zh-TW" dirty="0" smtClean="0"/>
              <a:t> not in last layer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16777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Model architecture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0" y="2222287"/>
            <a:ext cx="10399468" cy="422023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906162" y="3039762"/>
            <a:ext cx="3542270" cy="3080952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51444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Model architecture</a:t>
            </a:r>
            <a:endParaRPr lang="zh-TW" altLang="en-US" dirty="0"/>
          </a:p>
        </p:txBody>
      </p:sp>
      <p:sp>
        <p:nvSpPr>
          <p:cNvPr id="6" name="文字方塊 5"/>
          <p:cNvSpPr txBox="1"/>
          <p:nvPr/>
        </p:nvSpPr>
        <p:spPr>
          <a:xfrm>
            <a:off x="4159878" y="2016918"/>
            <a:ext cx="1713931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1000" dirty="0" smtClean="0"/>
              <a:t>Uniform noise distribution</a:t>
            </a:r>
            <a:endParaRPr lang="zh-TW" altLang="en-US" sz="1000" dirty="0"/>
          </a:p>
        </p:txBody>
      </p:sp>
      <p:sp>
        <p:nvSpPr>
          <p:cNvPr id="8" name="矩形 7"/>
          <p:cNvSpPr/>
          <p:nvPr/>
        </p:nvSpPr>
        <p:spPr>
          <a:xfrm>
            <a:off x="4431956" y="2392863"/>
            <a:ext cx="1169773" cy="251483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z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2128705" y="3837264"/>
            <a:ext cx="6409038" cy="3954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2893984" y="5963755"/>
            <a:ext cx="616516" cy="559531"/>
          </a:xfrm>
          <a:prstGeom prst="rect">
            <a:avLst/>
          </a:prstGeom>
          <a:scene3d>
            <a:camera prst="isometricLeftDown">
              <a:rot lat="1200000" lon="4500000" rev="0"/>
            </a:camera>
            <a:lightRig rig="threePt" dir="t"/>
          </a:scene3d>
          <a:sp3d z="-76200" extrusionH="3810000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5873809" y="2350895"/>
            <a:ext cx="931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(1,100)</a:t>
            </a:r>
            <a:endParaRPr lang="zh-TW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8724452" y="3804457"/>
            <a:ext cx="15376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(1,4x4x1024)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7115818" y="3011730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2030578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2310761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2616410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2922059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3202242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3482425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3788074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4093723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4373906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4654089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4959738" y="2984446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5150296" y="3011730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……………….....</a:t>
            </a:r>
            <a:endParaRPr lang="zh-TW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7421467" y="3011730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7701650" y="3011730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7981833" y="3011730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8287482" y="3011730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8510003" y="3104063"/>
            <a:ext cx="107621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200" dirty="0" smtClean="0"/>
              <a:t>(100,1)</a:t>
            </a:r>
            <a:endParaRPr lang="zh-TW" altLang="en-US" sz="1200" dirty="0"/>
          </a:p>
        </p:txBody>
      </p:sp>
      <p:sp>
        <p:nvSpPr>
          <p:cNvPr id="33" name="矩形 32"/>
          <p:cNvSpPr/>
          <p:nvPr/>
        </p:nvSpPr>
        <p:spPr>
          <a:xfrm>
            <a:off x="1818042" y="2774070"/>
            <a:ext cx="7444292" cy="829385"/>
          </a:xfrm>
          <a:prstGeom prst="rect">
            <a:avLst/>
          </a:prstGeom>
          <a:noFill/>
          <a:ln>
            <a:prstDash val="lgDashDot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文字方塊 33"/>
          <p:cNvSpPr txBox="1"/>
          <p:nvPr/>
        </p:nvSpPr>
        <p:spPr>
          <a:xfrm>
            <a:off x="9346262" y="2761115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4x4x1024</a:t>
            </a:r>
            <a:endParaRPr lang="zh-TW" altLang="en-US" dirty="0"/>
          </a:p>
        </p:txBody>
      </p:sp>
      <p:sp>
        <p:nvSpPr>
          <p:cNvPr id="35" name="向下箭號 34"/>
          <p:cNvSpPr/>
          <p:nvPr/>
        </p:nvSpPr>
        <p:spPr>
          <a:xfrm>
            <a:off x="4850344" y="5152454"/>
            <a:ext cx="305649" cy="220546"/>
          </a:xfrm>
          <a:prstGeom prst="down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文字方塊 35"/>
          <p:cNvSpPr txBox="1"/>
          <p:nvPr/>
        </p:nvSpPr>
        <p:spPr>
          <a:xfrm>
            <a:off x="5415602" y="5044232"/>
            <a:ext cx="1099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reshape</a:t>
            </a:r>
            <a:endParaRPr lang="zh-TW" altLang="en-US" dirty="0"/>
          </a:p>
        </p:txBody>
      </p:sp>
      <p:sp>
        <p:nvSpPr>
          <p:cNvPr id="37" name="文字方塊 36"/>
          <p:cNvSpPr txBox="1"/>
          <p:nvPr/>
        </p:nvSpPr>
        <p:spPr>
          <a:xfrm>
            <a:off x="7213945" y="5615492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(4x4,1024)</a:t>
            </a:r>
            <a:endParaRPr lang="zh-TW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2310761" y="5454127"/>
            <a:ext cx="6639601" cy="1258645"/>
          </a:xfrm>
          <a:prstGeom prst="rect">
            <a:avLst/>
          </a:prstGeom>
          <a:noFill/>
          <a:ln>
            <a:prstDash val="lgDashDotDot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文字方塊 38"/>
          <p:cNvSpPr txBox="1"/>
          <p:nvPr/>
        </p:nvSpPr>
        <p:spPr>
          <a:xfrm>
            <a:off x="9262334" y="5963755"/>
            <a:ext cx="27254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Start convolution stack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6573" y="86897"/>
            <a:ext cx="3971925" cy="2076450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2128705" y="4472126"/>
            <a:ext cx="6409038" cy="146373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relu</a:t>
            </a:r>
            <a:endParaRPr lang="zh-TW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2128705" y="4811066"/>
            <a:ext cx="6409038" cy="14882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batchnorm</a:t>
            </a:r>
            <a:endParaRPr lang="zh-TW" altLang="en-US" dirty="0"/>
          </a:p>
        </p:txBody>
      </p:sp>
      <p:cxnSp>
        <p:nvCxnSpPr>
          <p:cNvPr id="7" name="直線單箭頭接點 6"/>
          <p:cNvCxnSpPr/>
          <p:nvPr/>
        </p:nvCxnSpPr>
        <p:spPr>
          <a:xfrm flipV="1">
            <a:off x="1466335" y="4555524"/>
            <a:ext cx="564243" cy="6297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線單箭頭接點 40"/>
          <p:cNvCxnSpPr/>
          <p:nvPr/>
        </p:nvCxnSpPr>
        <p:spPr>
          <a:xfrm>
            <a:off x="1466334" y="4811067"/>
            <a:ext cx="564244" cy="744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字方塊 13"/>
          <p:cNvSpPr txBox="1"/>
          <p:nvPr/>
        </p:nvSpPr>
        <p:spPr>
          <a:xfrm>
            <a:off x="911031" y="4397901"/>
            <a:ext cx="4571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3600" dirty="0" smtClean="0"/>
              <a:t>?</a:t>
            </a:r>
            <a:endParaRPr lang="zh-TW" altLang="en-US" sz="3600" dirty="0"/>
          </a:p>
        </p:txBody>
      </p:sp>
    </p:spTree>
    <p:extLst>
      <p:ext uri="{BB962C8B-B14F-4D97-AF65-F5344CB8AC3E}">
        <p14:creationId xmlns:p14="http://schemas.microsoft.com/office/powerpoint/2010/main" val="300498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abstract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800" dirty="0" smtClean="0"/>
              <a:t>Hope to help bridge the gap between the success of CNNs for supervised learning and unsupervised learning</a:t>
            </a:r>
          </a:p>
          <a:p>
            <a:r>
              <a:rPr lang="en-US" altLang="zh-TW" sz="2800" dirty="0" err="1" smtClean="0"/>
              <a:t>Clsass</a:t>
            </a:r>
            <a:r>
              <a:rPr lang="en-US" altLang="zh-TW" sz="2800" dirty="0" smtClean="0"/>
              <a:t> of CNNs call deep convolutional generative adversarial network (DCGAN)</a:t>
            </a:r>
            <a:endParaRPr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314024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Model architecture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0" y="2222287"/>
            <a:ext cx="10399468" cy="422023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4333103" y="2314832"/>
            <a:ext cx="6755027" cy="4053017"/>
          </a:xfrm>
          <a:prstGeom prst="rect">
            <a:avLst/>
          </a:prstGeom>
          <a:noFill/>
          <a:ln w="57150"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93905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Upsample</a:t>
            </a:r>
            <a:r>
              <a:rPr lang="en-US" altLang="zh-TW" dirty="0" smtClean="0"/>
              <a:t> (</a:t>
            </a:r>
            <a:r>
              <a:rPr lang="en-US" altLang="zh-TW" dirty="0" err="1" smtClean="0"/>
              <a:t>unpooling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8712" y="2230525"/>
            <a:ext cx="10554574" cy="3636511"/>
          </a:xfrm>
        </p:spPr>
        <p:txBody>
          <a:bodyPr/>
          <a:lstStyle/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45059" y="2446638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1573427" y="2446638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1145059" y="2872816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1573427" y="2875006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3365156" y="2302476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793524" y="2302476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3365156" y="2728654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3793524" y="2730844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4234722" y="2302476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4663090" y="2302476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4234722" y="2728654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4663090" y="2730844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3365156" y="3157022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3793524" y="3157022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3365156" y="3583200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3793524" y="3585390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4234722" y="3161142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4663090" y="3152904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4234722" y="3587320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4663090" y="3581272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1145059" y="4806414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1573427" y="4806414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1145059" y="5232592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1573427" y="5234782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3365156" y="4662252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3793524" y="4662252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31" name="矩形 30"/>
          <p:cNvSpPr/>
          <p:nvPr/>
        </p:nvSpPr>
        <p:spPr>
          <a:xfrm>
            <a:off x="3365156" y="5088430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32" name="矩形 31"/>
          <p:cNvSpPr/>
          <p:nvPr/>
        </p:nvSpPr>
        <p:spPr>
          <a:xfrm>
            <a:off x="3793524" y="5090620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33" name="矩形 32"/>
          <p:cNvSpPr/>
          <p:nvPr/>
        </p:nvSpPr>
        <p:spPr>
          <a:xfrm>
            <a:off x="4234722" y="4662252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34" name="矩形 33"/>
          <p:cNvSpPr/>
          <p:nvPr/>
        </p:nvSpPr>
        <p:spPr>
          <a:xfrm>
            <a:off x="4663090" y="4662252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4234722" y="5088430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4663090" y="5090620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3365156" y="5508560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3793524" y="5508560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3365156" y="5942976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3793524" y="5936928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4234722" y="5512680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4663090" y="5512680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4234722" y="5938858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4663090" y="5941048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45" name="文字方塊 44"/>
          <p:cNvSpPr txBox="1"/>
          <p:nvPr/>
        </p:nvSpPr>
        <p:spPr>
          <a:xfrm>
            <a:off x="5428735" y="2792627"/>
            <a:ext cx="21275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Nearest neighbor</a:t>
            </a:r>
            <a:endParaRPr lang="zh-TW" altLang="en-US" dirty="0"/>
          </a:p>
        </p:txBody>
      </p:sp>
      <p:sp>
        <p:nvSpPr>
          <p:cNvPr id="46" name="文字方塊 45"/>
          <p:cNvSpPr txBox="1"/>
          <p:nvPr/>
        </p:nvSpPr>
        <p:spPr>
          <a:xfrm>
            <a:off x="5717059" y="5148649"/>
            <a:ext cx="1710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“bed of nails”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435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maxunpooling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818712" y="2222287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1247080" y="2222287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818712" y="2648465"/>
            <a:ext cx="428368" cy="4201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5</a:t>
            </a:r>
            <a:endParaRPr lang="zh-TW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1247080" y="2650655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1688278" y="2222287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2116646" y="2222287"/>
            <a:ext cx="428368" cy="4201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9</a:t>
            </a:r>
            <a:endParaRPr lang="zh-TW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1688278" y="2648465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8</a:t>
            </a:r>
            <a:endParaRPr lang="zh-TW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2116646" y="2650655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818712" y="3076833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1247080" y="3076833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5</a:t>
            </a:r>
            <a:endParaRPr lang="zh-TW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818712" y="3503011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6</a:t>
            </a:r>
            <a:endParaRPr lang="zh-TW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1247080" y="3505201"/>
            <a:ext cx="428368" cy="4201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9</a:t>
            </a:r>
            <a:endParaRPr lang="zh-TW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1688278" y="3080953"/>
            <a:ext cx="428368" cy="4201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8</a:t>
            </a:r>
            <a:endParaRPr lang="zh-TW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2116646" y="3080953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1688278" y="3507131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2116646" y="3509321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3414580" y="2644347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3842948" y="2644347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9</a:t>
            </a:r>
            <a:endParaRPr lang="zh-TW" altLang="en-US" dirty="0"/>
          </a:p>
        </p:txBody>
      </p:sp>
      <p:sp>
        <p:nvSpPr>
          <p:cNvPr id="55" name="矩形 54"/>
          <p:cNvSpPr/>
          <p:nvPr/>
        </p:nvSpPr>
        <p:spPr>
          <a:xfrm>
            <a:off x="3414580" y="3070525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9</a:t>
            </a:r>
            <a:endParaRPr lang="zh-TW" altLang="en-US" dirty="0"/>
          </a:p>
        </p:txBody>
      </p:sp>
      <p:sp>
        <p:nvSpPr>
          <p:cNvPr id="56" name="矩形 55"/>
          <p:cNvSpPr/>
          <p:nvPr/>
        </p:nvSpPr>
        <p:spPr>
          <a:xfrm>
            <a:off x="3842948" y="3072715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8</a:t>
            </a:r>
            <a:endParaRPr lang="zh-TW" altLang="en-US" dirty="0"/>
          </a:p>
        </p:txBody>
      </p:sp>
      <p:sp>
        <p:nvSpPr>
          <p:cNvPr id="57" name="矩形 56"/>
          <p:cNvSpPr/>
          <p:nvPr/>
        </p:nvSpPr>
        <p:spPr>
          <a:xfrm>
            <a:off x="5997618" y="2650655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58" name="矩形 57"/>
          <p:cNvSpPr/>
          <p:nvPr/>
        </p:nvSpPr>
        <p:spPr>
          <a:xfrm>
            <a:off x="6425986" y="2650655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59" name="矩形 58"/>
          <p:cNvSpPr/>
          <p:nvPr/>
        </p:nvSpPr>
        <p:spPr>
          <a:xfrm>
            <a:off x="5997618" y="3076833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60" name="矩形 59"/>
          <p:cNvSpPr/>
          <p:nvPr/>
        </p:nvSpPr>
        <p:spPr>
          <a:xfrm>
            <a:off x="6425986" y="3079023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7822301" y="2222287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8250669" y="2222287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</a:t>
            </a:r>
            <a:endParaRPr lang="zh-TW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7822301" y="2648465"/>
            <a:ext cx="428368" cy="4201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64" name="矩形 63"/>
          <p:cNvSpPr/>
          <p:nvPr/>
        </p:nvSpPr>
        <p:spPr>
          <a:xfrm>
            <a:off x="8250669" y="2650655"/>
            <a:ext cx="428368" cy="42013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5" name="矩形 64"/>
          <p:cNvSpPr/>
          <p:nvPr/>
        </p:nvSpPr>
        <p:spPr>
          <a:xfrm>
            <a:off x="8691867" y="2222287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9120235" y="2222287"/>
            <a:ext cx="428368" cy="4201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67" name="矩形 66"/>
          <p:cNvSpPr/>
          <p:nvPr/>
        </p:nvSpPr>
        <p:spPr>
          <a:xfrm>
            <a:off x="8691867" y="2648465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9120235" y="2650655"/>
            <a:ext cx="428368" cy="42013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9" name="矩形 68"/>
          <p:cNvSpPr/>
          <p:nvPr/>
        </p:nvSpPr>
        <p:spPr>
          <a:xfrm>
            <a:off x="7822301" y="3076833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70" name="矩形 69"/>
          <p:cNvSpPr/>
          <p:nvPr/>
        </p:nvSpPr>
        <p:spPr>
          <a:xfrm>
            <a:off x="8250669" y="3068595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71" name="矩形 70"/>
          <p:cNvSpPr/>
          <p:nvPr/>
        </p:nvSpPr>
        <p:spPr>
          <a:xfrm>
            <a:off x="7822301" y="3503011"/>
            <a:ext cx="428368" cy="42013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72" name="矩形 71"/>
          <p:cNvSpPr/>
          <p:nvPr/>
        </p:nvSpPr>
        <p:spPr>
          <a:xfrm>
            <a:off x="8250669" y="3496963"/>
            <a:ext cx="428368" cy="4201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73" name="矩形 72"/>
          <p:cNvSpPr/>
          <p:nvPr/>
        </p:nvSpPr>
        <p:spPr>
          <a:xfrm>
            <a:off x="8691867" y="3072715"/>
            <a:ext cx="428368" cy="42013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74" name="矩形 73"/>
          <p:cNvSpPr/>
          <p:nvPr/>
        </p:nvSpPr>
        <p:spPr>
          <a:xfrm>
            <a:off x="9120235" y="3072715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75" name="矩形 74"/>
          <p:cNvSpPr/>
          <p:nvPr/>
        </p:nvSpPr>
        <p:spPr>
          <a:xfrm>
            <a:off x="8691867" y="3498893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76" name="矩形 75"/>
          <p:cNvSpPr/>
          <p:nvPr/>
        </p:nvSpPr>
        <p:spPr>
          <a:xfrm>
            <a:off x="9120235" y="3501083"/>
            <a:ext cx="428368" cy="420130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78" name="矩形 77"/>
          <p:cNvSpPr/>
          <p:nvPr/>
        </p:nvSpPr>
        <p:spPr>
          <a:xfrm>
            <a:off x="818712" y="4777946"/>
            <a:ext cx="1487883" cy="1416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9" name="矩形 78"/>
          <p:cNvSpPr/>
          <p:nvPr/>
        </p:nvSpPr>
        <p:spPr>
          <a:xfrm>
            <a:off x="3465587" y="5074508"/>
            <a:ext cx="805729" cy="8237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0" name="矩形 79"/>
          <p:cNvSpPr/>
          <p:nvPr/>
        </p:nvSpPr>
        <p:spPr>
          <a:xfrm>
            <a:off x="8036485" y="4777946"/>
            <a:ext cx="1487883" cy="141690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1" name="矩形 80"/>
          <p:cNvSpPr/>
          <p:nvPr/>
        </p:nvSpPr>
        <p:spPr>
          <a:xfrm>
            <a:off x="6095999" y="5054761"/>
            <a:ext cx="805729" cy="82378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2" name="矩形 81"/>
          <p:cNvSpPr/>
          <p:nvPr/>
        </p:nvSpPr>
        <p:spPr>
          <a:xfrm>
            <a:off x="2814804" y="2026509"/>
            <a:ext cx="205946" cy="207593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3" name="矩形 82"/>
          <p:cNvSpPr/>
          <p:nvPr/>
        </p:nvSpPr>
        <p:spPr>
          <a:xfrm>
            <a:off x="2733853" y="4588476"/>
            <a:ext cx="161902" cy="181959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4" name="矩形 83"/>
          <p:cNvSpPr/>
          <p:nvPr/>
        </p:nvSpPr>
        <p:spPr>
          <a:xfrm>
            <a:off x="7204786" y="4588476"/>
            <a:ext cx="228757" cy="181959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文字方塊 85"/>
          <p:cNvSpPr txBox="1"/>
          <p:nvPr/>
        </p:nvSpPr>
        <p:spPr>
          <a:xfrm>
            <a:off x="4638199" y="2921364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…….</a:t>
            </a:r>
            <a:endParaRPr lang="zh-TW" altLang="en-US" dirty="0"/>
          </a:p>
        </p:txBody>
      </p:sp>
      <p:sp>
        <p:nvSpPr>
          <p:cNvPr id="87" name="文字方塊 86"/>
          <p:cNvSpPr txBox="1"/>
          <p:nvPr/>
        </p:nvSpPr>
        <p:spPr>
          <a:xfrm>
            <a:off x="4725498" y="5281987"/>
            <a:ext cx="7104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…….</a:t>
            </a:r>
            <a:endParaRPr lang="zh-TW" altLang="en-US" dirty="0"/>
          </a:p>
        </p:txBody>
      </p:sp>
      <p:sp>
        <p:nvSpPr>
          <p:cNvPr id="88" name="矩形 87"/>
          <p:cNvSpPr/>
          <p:nvPr/>
        </p:nvSpPr>
        <p:spPr>
          <a:xfrm>
            <a:off x="10881075" y="4040542"/>
            <a:ext cx="205946" cy="2075935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9" name="文字方塊 88"/>
          <p:cNvSpPr txBox="1"/>
          <p:nvPr/>
        </p:nvSpPr>
        <p:spPr>
          <a:xfrm>
            <a:off x="11098356" y="4777946"/>
            <a:ext cx="1032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Max</a:t>
            </a:r>
          </a:p>
          <a:p>
            <a:r>
              <a:rPr lang="en-US" altLang="zh-TW" dirty="0" smtClean="0"/>
              <a:t>pooling</a:t>
            </a:r>
            <a:endParaRPr lang="zh-TW" altLang="en-US" dirty="0"/>
          </a:p>
        </p:txBody>
      </p:sp>
      <p:sp>
        <p:nvSpPr>
          <p:cNvPr id="90" name="矩形 89"/>
          <p:cNvSpPr/>
          <p:nvPr/>
        </p:nvSpPr>
        <p:spPr>
          <a:xfrm>
            <a:off x="7158761" y="2222287"/>
            <a:ext cx="228757" cy="1819598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7" name="手繪多邊形 106"/>
          <p:cNvSpPr/>
          <p:nvPr/>
        </p:nvSpPr>
        <p:spPr>
          <a:xfrm>
            <a:off x="3122141" y="6128951"/>
            <a:ext cx="3904735" cy="568540"/>
          </a:xfrm>
          <a:custGeom>
            <a:avLst/>
            <a:gdLst>
              <a:gd name="connsiteX0" fmla="*/ 0 w 3904735"/>
              <a:gd name="connsiteY0" fmla="*/ 41190 h 568540"/>
              <a:gd name="connsiteX1" fmla="*/ 2265405 w 3904735"/>
              <a:gd name="connsiteY1" fmla="*/ 568411 h 568540"/>
              <a:gd name="connsiteX2" fmla="*/ 3904735 w 3904735"/>
              <a:gd name="connsiteY2" fmla="*/ 0 h 568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904735" h="568540">
                <a:moveTo>
                  <a:pt x="0" y="41190"/>
                </a:moveTo>
                <a:cubicBezTo>
                  <a:pt x="807308" y="308233"/>
                  <a:pt x="1614616" y="575276"/>
                  <a:pt x="2265405" y="568411"/>
                </a:cubicBezTo>
                <a:cubicBezTo>
                  <a:pt x="2916194" y="561546"/>
                  <a:pt x="3410464" y="280773"/>
                  <a:pt x="3904735" y="0"/>
                </a:cubicBezTo>
              </a:path>
            </a:pathLst>
          </a:cu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766462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Deconvolution(transpose matrix)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TW" dirty="0" smtClean="0"/>
              <a:t>A=(3,3) =&gt;  </a:t>
            </a:r>
            <a:r>
              <a:rPr lang="en-US" altLang="zh-TW" dirty="0" err="1" smtClean="0"/>
              <a:t>A.reshape</a:t>
            </a:r>
            <a:r>
              <a:rPr lang="en-US" altLang="zh-TW" dirty="0" smtClean="0"/>
              <a:t>(1,9)  </a:t>
            </a:r>
          </a:p>
          <a:p>
            <a:pPr marL="0" indent="0">
              <a:buNone/>
            </a:pPr>
            <a:r>
              <a:rPr lang="en-US" altLang="zh-TW" dirty="0" smtClean="0"/>
              <a:t>B=(9,4) </a:t>
            </a:r>
          </a:p>
          <a:p>
            <a:pPr marL="0" indent="0">
              <a:buNone/>
            </a:pPr>
            <a:r>
              <a:rPr lang="en-US" altLang="zh-TW" dirty="0" smtClean="0"/>
              <a:t>C= A * B = (1,4)</a:t>
            </a:r>
          </a:p>
          <a:p>
            <a:pPr marL="0" indent="0">
              <a:buNone/>
            </a:pPr>
            <a:r>
              <a:rPr lang="en-US" altLang="zh-TW" dirty="0" smtClean="0"/>
              <a:t>C*</a:t>
            </a:r>
            <a:r>
              <a:rPr lang="en-US" altLang="zh-TW" dirty="0" err="1" smtClean="0"/>
              <a:t>B_transpose</a:t>
            </a:r>
            <a:r>
              <a:rPr lang="en-US" altLang="zh-TW" dirty="0" smtClean="0"/>
              <a:t> = (1,4)(4,9) = (1,9)</a:t>
            </a:r>
          </a:p>
          <a:p>
            <a:pPr marL="0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776634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fractionally </a:t>
            </a:r>
            <a:r>
              <a:rPr lang="en-US" altLang="zh-TW" b="0" dirty="0" err="1" smtClean="0"/>
              <a:t>strided</a:t>
            </a:r>
            <a:r>
              <a:rPr lang="en-US" altLang="zh-TW" b="0" dirty="0" smtClean="0"/>
              <a:t> 1d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4485065" y="2355925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5039083" y="2355925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b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4211639" y="3524561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x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4765659" y="3525968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y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5319677" y="3525968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z</a:t>
            </a:r>
            <a:endParaRPr lang="zh-TW" altLang="en-US" dirty="0"/>
          </a:p>
        </p:txBody>
      </p:sp>
      <p:cxnSp>
        <p:nvCxnSpPr>
          <p:cNvPr id="10" name="直線接點 9"/>
          <p:cNvCxnSpPr/>
          <p:nvPr/>
        </p:nvCxnSpPr>
        <p:spPr>
          <a:xfrm flipH="1">
            <a:off x="4211641" y="2870499"/>
            <a:ext cx="273424" cy="65546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線接點 10"/>
          <p:cNvCxnSpPr/>
          <p:nvPr/>
        </p:nvCxnSpPr>
        <p:spPr>
          <a:xfrm>
            <a:off x="5039082" y="2859612"/>
            <a:ext cx="827442" cy="66635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接點 13"/>
          <p:cNvCxnSpPr/>
          <p:nvPr/>
        </p:nvCxnSpPr>
        <p:spPr>
          <a:xfrm flipH="1">
            <a:off x="4211640" y="2870499"/>
            <a:ext cx="820271" cy="65546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6" name="直線接點 15"/>
          <p:cNvCxnSpPr/>
          <p:nvPr/>
        </p:nvCxnSpPr>
        <p:spPr>
          <a:xfrm>
            <a:off x="5578759" y="2870499"/>
            <a:ext cx="294935" cy="655469"/>
          </a:xfrm>
          <a:prstGeom prst="line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3747171" y="4572362"/>
            <a:ext cx="546847" cy="5145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ax</a:t>
            </a:r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4294018" y="4572362"/>
            <a:ext cx="546847" cy="5145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ay</a:t>
            </a:r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4847431" y="4572362"/>
            <a:ext cx="546847" cy="5145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Azbx</a:t>
            </a:r>
            <a:endParaRPr lang="zh-TW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5394278" y="4572362"/>
            <a:ext cx="546847" cy="5145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by</a:t>
            </a:r>
            <a:endParaRPr lang="zh-TW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5948295" y="4572362"/>
            <a:ext cx="546847" cy="514574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bz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8002855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fractionally </a:t>
            </a:r>
            <a:r>
              <a:rPr lang="en-US" altLang="zh-TW" b="0" dirty="0" err="1"/>
              <a:t>strided</a:t>
            </a:r>
            <a:r>
              <a:rPr lang="en-US" altLang="zh-TW" b="0" dirty="0"/>
              <a:t> </a:t>
            </a:r>
            <a:r>
              <a:rPr lang="en-US" altLang="zh-TW" b="0" dirty="0" smtClean="0"/>
              <a:t>convolutions(</a:t>
            </a:r>
            <a:r>
              <a:rPr lang="en-US" altLang="zh-TW" b="0" dirty="0" err="1" smtClean="0"/>
              <a:t>deconv</a:t>
            </a:r>
            <a:r>
              <a:rPr lang="en-US" altLang="zh-TW" b="0" dirty="0" smtClean="0"/>
              <a:t>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2792627" y="4415054"/>
            <a:ext cx="1261417" cy="103990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向右箭號 8"/>
          <p:cNvSpPr/>
          <p:nvPr/>
        </p:nvSpPr>
        <p:spPr>
          <a:xfrm>
            <a:off x="4780134" y="2740423"/>
            <a:ext cx="1538343" cy="46257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向右箭號 9"/>
          <p:cNvSpPr/>
          <p:nvPr/>
        </p:nvSpPr>
        <p:spPr>
          <a:xfrm>
            <a:off x="4781676" y="4966384"/>
            <a:ext cx="1538343" cy="46257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矩形 10"/>
          <p:cNvSpPr/>
          <p:nvPr/>
        </p:nvSpPr>
        <p:spPr>
          <a:xfrm>
            <a:off x="1000460" y="2355925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1554478" y="2355925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1000460" y="2870499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1555545" y="2870499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1000459" y="4415053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1554477" y="4415053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995976" y="4940387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1553581" y="4940387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2792626" y="2340230"/>
            <a:ext cx="1261417" cy="103990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5" name="直線接點 4"/>
          <p:cNvCxnSpPr/>
          <p:nvPr/>
        </p:nvCxnSpPr>
        <p:spPr>
          <a:xfrm>
            <a:off x="2792626" y="2874230"/>
            <a:ext cx="1261417" cy="103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0" name="直線接點 19"/>
          <p:cNvCxnSpPr/>
          <p:nvPr/>
        </p:nvCxnSpPr>
        <p:spPr>
          <a:xfrm>
            <a:off x="2788144" y="4940387"/>
            <a:ext cx="1261417" cy="103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1" name="直線接點 20"/>
          <p:cNvCxnSpPr>
            <a:stCxn id="19" idx="0"/>
          </p:cNvCxnSpPr>
          <p:nvPr/>
        </p:nvCxnSpPr>
        <p:spPr>
          <a:xfrm flipH="1">
            <a:off x="3418852" y="2340230"/>
            <a:ext cx="4483" cy="10399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接點 21"/>
          <p:cNvCxnSpPr/>
          <p:nvPr/>
        </p:nvCxnSpPr>
        <p:spPr>
          <a:xfrm flipH="1">
            <a:off x="3414369" y="4409673"/>
            <a:ext cx="4483" cy="10399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文字方塊 24"/>
          <p:cNvSpPr txBox="1"/>
          <p:nvPr/>
        </p:nvSpPr>
        <p:spPr>
          <a:xfrm>
            <a:off x="2949286" y="242854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3565024" y="242854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28" name="文字方塊 27"/>
          <p:cNvSpPr txBox="1"/>
          <p:nvPr/>
        </p:nvSpPr>
        <p:spPr>
          <a:xfrm>
            <a:off x="2949286" y="297171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29" name="文字方塊 28"/>
          <p:cNvSpPr txBox="1"/>
          <p:nvPr/>
        </p:nvSpPr>
        <p:spPr>
          <a:xfrm>
            <a:off x="2949286" y="5013008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30" name="文字方塊 29"/>
          <p:cNvSpPr txBox="1"/>
          <p:nvPr/>
        </p:nvSpPr>
        <p:spPr>
          <a:xfrm>
            <a:off x="2942769" y="447382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1" name="文字方塊 30"/>
          <p:cNvSpPr txBox="1"/>
          <p:nvPr/>
        </p:nvSpPr>
        <p:spPr>
          <a:xfrm>
            <a:off x="3599371" y="44735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3584711" y="295707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3568678" y="5000744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35" name="矩形 34"/>
          <p:cNvSpPr/>
          <p:nvPr/>
        </p:nvSpPr>
        <p:spPr>
          <a:xfrm>
            <a:off x="7034677" y="2304455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6" name="矩形 35"/>
          <p:cNvSpPr/>
          <p:nvPr/>
        </p:nvSpPr>
        <p:spPr>
          <a:xfrm>
            <a:off x="7578514" y="2304229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7" name="矩形 36"/>
          <p:cNvSpPr/>
          <p:nvPr/>
        </p:nvSpPr>
        <p:spPr>
          <a:xfrm>
            <a:off x="7031667" y="2830378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7591980" y="2833508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7605446" y="2315804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7598713" y="2830378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8164254" y="2310046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8165759" y="2833508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7038398" y="2833508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7601595" y="2833508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7038397" y="3359270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7595348" y="3354428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7598417" y="2833508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10</a:t>
            </a:r>
            <a:endParaRPr lang="zh-TW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8166324" y="2842022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7598471" y="3354428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8163654" y="3356872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7075075" y="4216285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7606709" y="4221127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7076958" y="4734833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55" name="矩形 54"/>
          <p:cNvSpPr/>
          <p:nvPr/>
        </p:nvSpPr>
        <p:spPr>
          <a:xfrm>
            <a:off x="7625645" y="4730859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56" name="矩形 55"/>
          <p:cNvSpPr/>
          <p:nvPr/>
        </p:nvSpPr>
        <p:spPr>
          <a:xfrm>
            <a:off x="8174562" y="4216285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57" name="矩形 56"/>
          <p:cNvSpPr/>
          <p:nvPr/>
        </p:nvSpPr>
        <p:spPr>
          <a:xfrm>
            <a:off x="8725939" y="4219235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58" name="矩形 57"/>
          <p:cNvSpPr/>
          <p:nvPr/>
        </p:nvSpPr>
        <p:spPr>
          <a:xfrm>
            <a:off x="8180730" y="4739373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59" name="矩形 58"/>
          <p:cNvSpPr/>
          <p:nvPr/>
        </p:nvSpPr>
        <p:spPr>
          <a:xfrm>
            <a:off x="8729417" y="4747483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60" name="矩形 59"/>
          <p:cNvSpPr/>
          <p:nvPr/>
        </p:nvSpPr>
        <p:spPr>
          <a:xfrm>
            <a:off x="7075323" y="5269983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7632928" y="5267752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7078615" y="5801159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7632928" y="5801159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64" name="矩形 63"/>
          <p:cNvSpPr/>
          <p:nvPr/>
        </p:nvSpPr>
        <p:spPr>
          <a:xfrm>
            <a:off x="8185641" y="5266809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65" name="矩形 64"/>
          <p:cNvSpPr/>
          <p:nvPr/>
        </p:nvSpPr>
        <p:spPr>
          <a:xfrm>
            <a:off x="8729016" y="5265775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8177403" y="5791571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67" name="矩形 66"/>
          <p:cNvSpPr/>
          <p:nvPr/>
        </p:nvSpPr>
        <p:spPr>
          <a:xfrm>
            <a:off x="8740874" y="5798005"/>
            <a:ext cx="546847" cy="49990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68" name="文字方塊 67"/>
          <p:cNvSpPr txBox="1"/>
          <p:nvPr/>
        </p:nvSpPr>
        <p:spPr>
          <a:xfrm>
            <a:off x="4961195" y="2490852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Stride = 1,1</a:t>
            </a:r>
            <a:endParaRPr lang="zh-TW" altLang="en-US" dirty="0"/>
          </a:p>
        </p:txBody>
      </p:sp>
      <p:sp>
        <p:nvSpPr>
          <p:cNvPr id="69" name="文字方塊 68"/>
          <p:cNvSpPr txBox="1"/>
          <p:nvPr/>
        </p:nvSpPr>
        <p:spPr>
          <a:xfrm>
            <a:off x="4898947" y="4643676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Stride = 2,2</a:t>
            </a:r>
            <a:endParaRPr lang="zh-TW" altLang="en-US" dirty="0"/>
          </a:p>
        </p:txBody>
      </p:sp>
      <p:sp>
        <p:nvSpPr>
          <p:cNvPr id="70" name="矩形 69"/>
          <p:cNvSpPr/>
          <p:nvPr/>
        </p:nvSpPr>
        <p:spPr>
          <a:xfrm>
            <a:off x="9482337" y="2309522"/>
            <a:ext cx="1268041" cy="1070615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1" name="矩形 70"/>
          <p:cNvSpPr/>
          <p:nvPr/>
        </p:nvSpPr>
        <p:spPr>
          <a:xfrm>
            <a:off x="10093895" y="2313912"/>
            <a:ext cx="1317571" cy="1067398"/>
          </a:xfrm>
          <a:prstGeom prst="rect">
            <a:avLst/>
          </a:prstGeom>
          <a:noFill/>
          <a:ln w="76200"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2" name="矩形 71"/>
          <p:cNvSpPr/>
          <p:nvPr/>
        </p:nvSpPr>
        <p:spPr>
          <a:xfrm>
            <a:off x="9475308" y="2860184"/>
            <a:ext cx="1270045" cy="1068301"/>
          </a:xfrm>
          <a:prstGeom prst="rect">
            <a:avLst/>
          </a:prstGeom>
          <a:noFill/>
          <a:ln w="76200"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3" name="矩形 72"/>
          <p:cNvSpPr/>
          <p:nvPr/>
        </p:nvSpPr>
        <p:spPr>
          <a:xfrm>
            <a:off x="10093895" y="2862260"/>
            <a:ext cx="1317571" cy="1064149"/>
          </a:xfrm>
          <a:prstGeom prst="rect">
            <a:avLst/>
          </a:prstGeom>
          <a:noFill/>
          <a:ln w="76200"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74" name="文字方塊 73"/>
          <p:cNvSpPr txBox="1"/>
          <p:nvPr/>
        </p:nvSpPr>
        <p:spPr>
          <a:xfrm>
            <a:off x="810000" y="1401590"/>
            <a:ext cx="75007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 </a:t>
            </a:r>
            <a:r>
              <a:rPr lang="en-US" altLang="zh-TW" dirty="0" err="1" smtClean="0"/>
              <a:t>ht</a:t>
            </a:r>
            <a:r>
              <a:rPr lang="en-US" altLang="zh-TW" dirty="0" smtClean="0"/>
              <a:t> </a:t>
            </a:r>
            <a:r>
              <a:rPr lang="en-US" altLang="zh-TW" dirty="0"/>
              <a:t>of as the gradient of </a:t>
            </a:r>
            <a:r>
              <a:rPr lang="en-US" altLang="zh-TW" i="1" dirty="0"/>
              <a:t>some</a:t>
            </a:r>
            <a:r>
              <a:rPr lang="en-US" altLang="zh-TW" dirty="0"/>
              <a:t> convolution with respect to its input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05450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fractionally </a:t>
            </a:r>
            <a:r>
              <a:rPr lang="en-US" altLang="zh-TW" b="0" dirty="0" err="1"/>
              <a:t>strided</a:t>
            </a:r>
            <a:r>
              <a:rPr lang="en-US" altLang="zh-TW" b="0" dirty="0"/>
              <a:t> convolutions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1511206" y="2668963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53" name="矩形 52"/>
          <p:cNvSpPr/>
          <p:nvPr/>
        </p:nvSpPr>
        <p:spPr>
          <a:xfrm>
            <a:off x="2065224" y="2668963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54" name="矩形 53"/>
          <p:cNvSpPr/>
          <p:nvPr/>
        </p:nvSpPr>
        <p:spPr>
          <a:xfrm>
            <a:off x="1511206" y="3183537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55" name="矩形 54"/>
          <p:cNvSpPr/>
          <p:nvPr/>
        </p:nvSpPr>
        <p:spPr>
          <a:xfrm>
            <a:off x="2066291" y="3183537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56" name="矩形 55"/>
          <p:cNvSpPr/>
          <p:nvPr/>
        </p:nvSpPr>
        <p:spPr>
          <a:xfrm>
            <a:off x="964359" y="2154389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58" name="矩形 57"/>
          <p:cNvSpPr/>
          <p:nvPr/>
        </p:nvSpPr>
        <p:spPr>
          <a:xfrm>
            <a:off x="964359" y="2668963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59" name="矩形 58"/>
          <p:cNvSpPr/>
          <p:nvPr/>
        </p:nvSpPr>
        <p:spPr>
          <a:xfrm>
            <a:off x="960240" y="3183537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0" name="矩形 59"/>
          <p:cNvSpPr/>
          <p:nvPr/>
        </p:nvSpPr>
        <p:spPr>
          <a:xfrm>
            <a:off x="964359" y="3698111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1" name="矩形 60"/>
          <p:cNvSpPr/>
          <p:nvPr/>
        </p:nvSpPr>
        <p:spPr>
          <a:xfrm>
            <a:off x="1518377" y="2154389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2" name="矩形 61"/>
          <p:cNvSpPr/>
          <p:nvPr/>
        </p:nvSpPr>
        <p:spPr>
          <a:xfrm>
            <a:off x="2072395" y="2159619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3" name="矩形 62"/>
          <p:cNvSpPr/>
          <p:nvPr/>
        </p:nvSpPr>
        <p:spPr>
          <a:xfrm>
            <a:off x="2619242" y="2159619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4" name="矩形 63"/>
          <p:cNvSpPr/>
          <p:nvPr/>
        </p:nvSpPr>
        <p:spPr>
          <a:xfrm>
            <a:off x="2619241" y="2668963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5" name="矩形 64"/>
          <p:cNvSpPr/>
          <p:nvPr/>
        </p:nvSpPr>
        <p:spPr>
          <a:xfrm>
            <a:off x="2619241" y="3183537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6" name="矩形 65"/>
          <p:cNvSpPr/>
          <p:nvPr/>
        </p:nvSpPr>
        <p:spPr>
          <a:xfrm>
            <a:off x="2620309" y="3698111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7" name="矩形 66"/>
          <p:cNvSpPr/>
          <p:nvPr/>
        </p:nvSpPr>
        <p:spPr>
          <a:xfrm>
            <a:off x="2056986" y="3695858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8" name="矩形 67"/>
          <p:cNvSpPr/>
          <p:nvPr/>
        </p:nvSpPr>
        <p:spPr>
          <a:xfrm>
            <a:off x="1511205" y="3698111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9" name="矩形 68"/>
          <p:cNvSpPr/>
          <p:nvPr/>
        </p:nvSpPr>
        <p:spPr>
          <a:xfrm>
            <a:off x="3847070" y="2735647"/>
            <a:ext cx="1261417" cy="103990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cxnSp>
        <p:nvCxnSpPr>
          <p:cNvPr id="70" name="直線接點 69"/>
          <p:cNvCxnSpPr/>
          <p:nvPr/>
        </p:nvCxnSpPr>
        <p:spPr>
          <a:xfrm>
            <a:off x="3847070" y="3269647"/>
            <a:ext cx="1261417" cy="103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1" name="直線接點 70"/>
          <p:cNvCxnSpPr>
            <a:stCxn id="69" idx="0"/>
          </p:cNvCxnSpPr>
          <p:nvPr/>
        </p:nvCxnSpPr>
        <p:spPr>
          <a:xfrm flipH="1">
            <a:off x="4473296" y="2735647"/>
            <a:ext cx="4483" cy="10399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2" name="文字方塊 71"/>
          <p:cNvSpPr txBox="1"/>
          <p:nvPr/>
        </p:nvSpPr>
        <p:spPr>
          <a:xfrm>
            <a:off x="4003730" y="28239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73" name="文字方塊 72"/>
          <p:cNvSpPr txBox="1"/>
          <p:nvPr/>
        </p:nvSpPr>
        <p:spPr>
          <a:xfrm>
            <a:off x="4619468" y="2823963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74" name="文字方塊 73"/>
          <p:cNvSpPr txBox="1"/>
          <p:nvPr/>
        </p:nvSpPr>
        <p:spPr>
          <a:xfrm>
            <a:off x="4003730" y="336713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75" name="文字方塊 74"/>
          <p:cNvSpPr txBox="1"/>
          <p:nvPr/>
        </p:nvSpPr>
        <p:spPr>
          <a:xfrm>
            <a:off x="4619468" y="3351739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76" name="向右箭號 75"/>
          <p:cNvSpPr/>
          <p:nvPr/>
        </p:nvSpPr>
        <p:spPr>
          <a:xfrm>
            <a:off x="5439161" y="3120449"/>
            <a:ext cx="1538343" cy="46257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7" name="文字方塊 76"/>
          <p:cNvSpPr txBox="1"/>
          <p:nvPr/>
        </p:nvSpPr>
        <p:spPr>
          <a:xfrm>
            <a:off x="5620222" y="2870878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Stride = 1,1</a:t>
            </a:r>
            <a:endParaRPr lang="zh-TW" altLang="en-US" dirty="0"/>
          </a:p>
        </p:txBody>
      </p:sp>
      <p:sp>
        <p:nvSpPr>
          <p:cNvPr id="78" name="矩形 77"/>
          <p:cNvSpPr/>
          <p:nvPr/>
        </p:nvSpPr>
        <p:spPr>
          <a:xfrm>
            <a:off x="7034677" y="2304455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79" name="矩形 78"/>
          <p:cNvSpPr/>
          <p:nvPr/>
        </p:nvSpPr>
        <p:spPr>
          <a:xfrm>
            <a:off x="7605446" y="2315804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80" name="矩形 79"/>
          <p:cNvSpPr/>
          <p:nvPr/>
        </p:nvSpPr>
        <p:spPr>
          <a:xfrm>
            <a:off x="8164254" y="2310046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81" name="矩形 80"/>
          <p:cNvSpPr/>
          <p:nvPr/>
        </p:nvSpPr>
        <p:spPr>
          <a:xfrm>
            <a:off x="7038398" y="2833508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82" name="矩形 81"/>
          <p:cNvSpPr/>
          <p:nvPr/>
        </p:nvSpPr>
        <p:spPr>
          <a:xfrm>
            <a:off x="7038397" y="3359270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83" name="矩形 82"/>
          <p:cNvSpPr/>
          <p:nvPr/>
        </p:nvSpPr>
        <p:spPr>
          <a:xfrm>
            <a:off x="7598417" y="2833508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10</a:t>
            </a:r>
            <a:endParaRPr lang="zh-TW" altLang="en-US" dirty="0"/>
          </a:p>
        </p:txBody>
      </p:sp>
      <p:sp>
        <p:nvSpPr>
          <p:cNvPr id="84" name="矩形 83"/>
          <p:cNvSpPr/>
          <p:nvPr/>
        </p:nvSpPr>
        <p:spPr>
          <a:xfrm>
            <a:off x="8166324" y="2842022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85" name="矩形 84"/>
          <p:cNvSpPr/>
          <p:nvPr/>
        </p:nvSpPr>
        <p:spPr>
          <a:xfrm>
            <a:off x="7598471" y="3354428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7</a:t>
            </a:r>
            <a:endParaRPr lang="zh-TW" altLang="en-US" dirty="0"/>
          </a:p>
        </p:txBody>
      </p:sp>
      <p:sp>
        <p:nvSpPr>
          <p:cNvPr id="86" name="矩形 85"/>
          <p:cNvSpPr/>
          <p:nvPr/>
        </p:nvSpPr>
        <p:spPr>
          <a:xfrm>
            <a:off x="8163654" y="3356872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486775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fractionally </a:t>
            </a:r>
            <a:r>
              <a:rPr lang="en-US" altLang="zh-TW" b="0" dirty="0" err="1"/>
              <a:t>strided</a:t>
            </a:r>
            <a:r>
              <a:rPr lang="en-US" altLang="zh-TW" b="0" dirty="0"/>
              <a:t> convolutions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964359" y="2154389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964359" y="2668963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960240" y="3183537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964359" y="3698111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8" name="矩形 7"/>
          <p:cNvSpPr/>
          <p:nvPr/>
        </p:nvSpPr>
        <p:spPr>
          <a:xfrm>
            <a:off x="1515325" y="4214002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968478" y="4212685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0" name="矩形 9"/>
          <p:cNvSpPr/>
          <p:nvPr/>
        </p:nvSpPr>
        <p:spPr>
          <a:xfrm>
            <a:off x="3175395" y="4214938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1" name="矩形 10"/>
          <p:cNvSpPr/>
          <p:nvPr/>
        </p:nvSpPr>
        <p:spPr>
          <a:xfrm>
            <a:off x="2612072" y="4212685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2" name="矩形 11"/>
          <p:cNvSpPr/>
          <p:nvPr/>
        </p:nvSpPr>
        <p:spPr>
          <a:xfrm>
            <a:off x="2066291" y="4214938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3183633" y="2154389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4" name="矩形 13"/>
          <p:cNvSpPr/>
          <p:nvPr/>
        </p:nvSpPr>
        <p:spPr>
          <a:xfrm>
            <a:off x="3183633" y="2668963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3179514" y="3183537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3175394" y="3689904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7" name="矩形 16"/>
          <p:cNvSpPr/>
          <p:nvPr/>
        </p:nvSpPr>
        <p:spPr>
          <a:xfrm>
            <a:off x="1518377" y="2154389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2072395" y="2159619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19" name="矩形 18"/>
          <p:cNvSpPr/>
          <p:nvPr/>
        </p:nvSpPr>
        <p:spPr>
          <a:xfrm>
            <a:off x="2619242" y="2159619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20" name="矩形 19"/>
          <p:cNvSpPr/>
          <p:nvPr/>
        </p:nvSpPr>
        <p:spPr>
          <a:xfrm>
            <a:off x="1511206" y="2668963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2619241" y="2676446"/>
            <a:ext cx="546847" cy="514574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1527682" y="3695134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2612071" y="3695134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2070410" y="3689904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1519613" y="3182220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2070410" y="3183175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27" name="矩形 26"/>
          <p:cNvSpPr/>
          <p:nvPr/>
        </p:nvSpPr>
        <p:spPr>
          <a:xfrm>
            <a:off x="2053934" y="2660098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28" name="矩形 27"/>
          <p:cNvSpPr/>
          <p:nvPr/>
        </p:nvSpPr>
        <p:spPr>
          <a:xfrm>
            <a:off x="2622444" y="3173077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29" name="矩形 28"/>
          <p:cNvSpPr/>
          <p:nvPr/>
        </p:nvSpPr>
        <p:spPr>
          <a:xfrm>
            <a:off x="4350612" y="2858102"/>
            <a:ext cx="1261417" cy="1039908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cxnSp>
        <p:nvCxnSpPr>
          <p:cNvPr id="30" name="直線接點 29"/>
          <p:cNvCxnSpPr/>
          <p:nvPr/>
        </p:nvCxnSpPr>
        <p:spPr>
          <a:xfrm>
            <a:off x="4346129" y="3383435"/>
            <a:ext cx="1261417" cy="1031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1" name="文字方塊 30"/>
          <p:cNvSpPr txBox="1"/>
          <p:nvPr/>
        </p:nvSpPr>
        <p:spPr>
          <a:xfrm>
            <a:off x="4507271" y="3456056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32" name="文字方塊 31"/>
          <p:cNvSpPr txBox="1"/>
          <p:nvPr/>
        </p:nvSpPr>
        <p:spPr>
          <a:xfrm>
            <a:off x="4500754" y="291687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3" name="文字方塊 32"/>
          <p:cNvSpPr txBox="1"/>
          <p:nvPr/>
        </p:nvSpPr>
        <p:spPr>
          <a:xfrm>
            <a:off x="5157356" y="2916620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34" name="文字方塊 33"/>
          <p:cNvSpPr txBox="1"/>
          <p:nvPr/>
        </p:nvSpPr>
        <p:spPr>
          <a:xfrm>
            <a:off x="5126663" y="3443792"/>
            <a:ext cx="3129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cxnSp>
        <p:nvCxnSpPr>
          <p:cNvPr id="35" name="直線接點 34"/>
          <p:cNvCxnSpPr/>
          <p:nvPr/>
        </p:nvCxnSpPr>
        <p:spPr>
          <a:xfrm flipH="1">
            <a:off x="4983266" y="2868638"/>
            <a:ext cx="4483" cy="1039908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向右箭號 35"/>
          <p:cNvSpPr/>
          <p:nvPr/>
        </p:nvSpPr>
        <p:spPr>
          <a:xfrm>
            <a:off x="5957414" y="3191346"/>
            <a:ext cx="1538343" cy="462579"/>
          </a:xfrm>
          <a:prstGeom prst="righ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矩形 36"/>
          <p:cNvSpPr/>
          <p:nvPr/>
        </p:nvSpPr>
        <p:spPr>
          <a:xfrm>
            <a:off x="8250813" y="2441247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8" name="矩形 37"/>
          <p:cNvSpPr/>
          <p:nvPr/>
        </p:nvSpPr>
        <p:spPr>
          <a:xfrm>
            <a:off x="8782447" y="2446089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39" name="矩形 38"/>
          <p:cNvSpPr/>
          <p:nvPr/>
        </p:nvSpPr>
        <p:spPr>
          <a:xfrm>
            <a:off x="8251768" y="2967009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40" name="矩形 39"/>
          <p:cNvSpPr/>
          <p:nvPr/>
        </p:nvSpPr>
        <p:spPr>
          <a:xfrm>
            <a:off x="8801383" y="2955821"/>
            <a:ext cx="546847" cy="51457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9350300" y="2441247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42" name="矩形 41"/>
          <p:cNvSpPr/>
          <p:nvPr/>
        </p:nvSpPr>
        <p:spPr>
          <a:xfrm>
            <a:off x="9901677" y="2444197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9356468" y="2964335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9905155" y="2972445"/>
            <a:ext cx="546847" cy="5145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2</a:t>
            </a:r>
            <a:endParaRPr lang="zh-TW" altLang="en-US" dirty="0"/>
          </a:p>
        </p:txBody>
      </p:sp>
      <p:sp>
        <p:nvSpPr>
          <p:cNvPr id="45" name="矩形 44"/>
          <p:cNvSpPr/>
          <p:nvPr/>
        </p:nvSpPr>
        <p:spPr>
          <a:xfrm>
            <a:off x="8251061" y="3494945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46" name="矩形 45"/>
          <p:cNvSpPr/>
          <p:nvPr/>
        </p:nvSpPr>
        <p:spPr>
          <a:xfrm>
            <a:off x="8808666" y="3492714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47" name="矩形 46"/>
          <p:cNvSpPr/>
          <p:nvPr/>
        </p:nvSpPr>
        <p:spPr>
          <a:xfrm>
            <a:off x="8254353" y="4026121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48" name="矩形 47"/>
          <p:cNvSpPr/>
          <p:nvPr/>
        </p:nvSpPr>
        <p:spPr>
          <a:xfrm>
            <a:off x="8808666" y="4026121"/>
            <a:ext cx="546847" cy="514574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3</a:t>
            </a:r>
            <a:endParaRPr lang="zh-TW" altLang="en-US" dirty="0"/>
          </a:p>
        </p:txBody>
      </p:sp>
      <p:sp>
        <p:nvSpPr>
          <p:cNvPr id="49" name="矩形 48"/>
          <p:cNvSpPr/>
          <p:nvPr/>
        </p:nvSpPr>
        <p:spPr>
          <a:xfrm>
            <a:off x="9361379" y="3491771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50" name="矩形 49"/>
          <p:cNvSpPr/>
          <p:nvPr/>
        </p:nvSpPr>
        <p:spPr>
          <a:xfrm>
            <a:off x="9904754" y="3490737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51" name="矩形 50"/>
          <p:cNvSpPr/>
          <p:nvPr/>
        </p:nvSpPr>
        <p:spPr>
          <a:xfrm>
            <a:off x="9353141" y="4016533"/>
            <a:ext cx="546847" cy="514574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52" name="矩形 51"/>
          <p:cNvSpPr/>
          <p:nvPr/>
        </p:nvSpPr>
        <p:spPr>
          <a:xfrm>
            <a:off x="9916612" y="4022967"/>
            <a:ext cx="546847" cy="49990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4</a:t>
            </a:r>
            <a:endParaRPr lang="zh-TW" altLang="en-US" dirty="0"/>
          </a:p>
        </p:txBody>
      </p:sp>
      <p:sp>
        <p:nvSpPr>
          <p:cNvPr id="53" name="文字方塊 52"/>
          <p:cNvSpPr txBox="1"/>
          <p:nvPr/>
        </p:nvSpPr>
        <p:spPr>
          <a:xfrm>
            <a:off x="6074685" y="2868638"/>
            <a:ext cx="13917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Stride = 2,2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60383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fractionally </a:t>
            </a:r>
            <a:r>
              <a:rPr lang="en-US" altLang="zh-TW" b="0" dirty="0" err="1"/>
              <a:t>strided</a:t>
            </a:r>
            <a:r>
              <a:rPr lang="en-US" altLang="zh-TW" b="0" dirty="0"/>
              <a:t> convolutions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-191205" y="2818269"/>
            <a:ext cx="883183" cy="755427"/>
          </a:xfrm>
          <a:prstGeom prst="rect">
            <a:avLst/>
          </a:prstGeom>
          <a:scene3d>
            <a:camera prst="isometricLeftDown">
              <a:rot lat="1200000" lon="4200000" rev="0"/>
            </a:camera>
            <a:lightRig rig="threePt" dir="t"/>
          </a:scene3d>
          <a:sp3d z="-76200" extrusionH="1905000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356672" y="2010515"/>
            <a:ext cx="12987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(4x4,1024)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2632009" y="2647092"/>
            <a:ext cx="168318" cy="171177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>
                <a:lumMod val="60000"/>
                <a:lumOff val="40000"/>
              </a:schemeClr>
            </a:solidFill>
          </a:ln>
          <a:scene3d>
            <a:camera prst="isometricLeftDown">
              <a:rot lat="1200000" lon="4200000" rev="0"/>
            </a:camera>
            <a:lightRig rig="threePt" dir="t"/>
          </a:scene3d>
          <a:sp3d z="-76200" extrusionH="3556000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rgbClr val="FF0000"/>
              </a:solidFill>
            </a:endParaRPr>
          </a:p>
        </p:txBody>
      </p:sp>
      <p:sp>
        <p:nvSpPr>
          <p:cNvPr id="67" name="矩形 66"/>
          <p:cNvSpPr/>
          <p:nvPr/>
        </p:nvSpPr>
        <p:spPr>
          <a:xfrm>
            <a:off x="2807279" y="3374291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5" name="文字方塊 4"/>
          <p:cNvSpPr txBox="1"/>
          <p:nvPr/>
        </p:nvSpPr>
        <p:spPr>
          <a:xfrm>
            <a:off x="3003534" y="345856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+</a:t>
            </a:r>
            <a:endParaRPr lang="zh-TW" altLang="en-US" dirty="0"/>
          </a:p>
        </p:txBody>
      </p:sp>
      <p:sp>
        <p:nvSpPr>
          <p:cNvPr id="78" name="矩形 77"/>
          <p:cNvSpPr/>
          <p:nvPr/>
        </p:nvSpPr>
        <p:spPr>
          <a:xfrm>
            <a:off x="3327662" y="3374291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79" name="文字方塊 78"/>
          <p:cNvSpPr txBox="1"/>
          <p:nvPr/>
        </p:nvSpPr>
        <p:spPr>
          <a:xfrm>
            <a:off x="3523917" y="345856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+</a:t>
            </a:r>
            <a:endParaRPr lang="zh-TW" altLang="en-US" dirty="0"/>
          </a:p>
        </p:txBody>
      </p:sp>
      <p:sp>
        <p:nvSpPr>
          <p:cNvPr id="80" name="矩形 79"/>
          <p:cNvSpPr/>
          <p:nvPr/>
        </p:nvSpPr>
        <p:spPr>
          <a:xfrm>
            <a:off x="3848045" y="3374291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81" name="文字方塊 80"/>
          <p:cNvSpPr txBox="1"/>
          <p:nvPr/>
        </p:nvSpPr>
        <p:spPr>
          <a:xfrm>
            <a:off x="4044300" y="345856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+</a:t>
            </a:r>
            <a:endParaRPr lang="zh-TW" altLang="en-US" dirty="0"/>
          </a:p>
        </p:txBody>
      </p:sp>
      <p:sp>
        <p:nvSpPr>
          <p:cNvPr id="82" name="矩形 81"/>
          <p:cNvSpPr/>
          <p:nvPr/>
        </p:nvSpPr>
        <p:spPr>
          <a:xfrm>
            <a:off x="4368428" y="3374291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83" name="文字方塊 82"/>
          <p:cNvSpPr txBox="1"/>
          <p:nvPr/>
        </p:nvSpPr>
        <p:spPr>
          <a:xfrm>
            <a:off x="4564683" y="345856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+</a:t>
            </a:r>
            <a:endParaRPr lang="zh-TW" altLang="en-US" dirty="0"/>
          </a:p>
        </p:txBody>
      </p:sp>
      <p:sp>
        <p:nvSpPr>
          <p:cNvPr id="84" name="文字方塊 83"/>
          <p:cNvSpPr txBox="1"/>
          <p:nvPr/>
        </p:nvSpPr>
        <p:spPr>
          <a:xfrm>
            <a:off x="2905407" y="2034300"/>
            <a:ext cx="1128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1x1,1024</a:t>
            </a:r>
            <a:endParaRPr lang="zh-TW" altLang="en-US" dirty="0"/>
          </a:p>
        </p:txBody>
      </p:sp>
      <p:sp>
        <p:nvSpPr>
          <p:cNvPr id="85" name="矩形 84"/>
          <p:cNvSpPr/>
          <p:nvPr/>
        </p:nvSpPr>
        <p:spPr>
          <a:xfrm>
            <a:off x="2666655" y="3206606"/>
            <a:ext cx="4130937" cy="860612"/>
          </a:xfrm>
          <a:prstGeom prst="rect">
            <a:avLst/>
          </a:prstGeom>
          <a:noFill/>
          <a:ln w="57150">
            <a:solidFill>
              <a:schemeClr val="accent6">
                <a:lumMod val="75000"/>
              </a:schemeClr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6" name="矩形 85"/>
          <p:cNvSpPr/>
          <p:nvPr/>
        </p:nvSpPr>
        <p:spPr>
          <a:xfrm>
            <a:off x="4918036" y="3374291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87" name="文字方塊 86"/>
          <p:cNvSpPr txBox="1"/>
          <p:nvPr/>
        </p:nvSpPr>
        <p:spPr>
          <a:xfrm>
            <a:off x="5114291" y="345856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+</a:t>
            </a:r>
            <a:endParaRPr lang="zh-TW" altLang="en-US" dirty="0"/>
          </a:p>
        </p:txBody>
      </p:sp>
      <p:sp>
        <p:nvSpPr>
          <p:cNvPr id="88" name="矩形 87"/>
          <p:cNvSpPr/>
          <p:nvPr/>
        </p:nvSpPr>
        <p:spPr>
          <a:xfrm>
            <a:off x="5384299" y="3374291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89" name="文字方塊 88"/>
          <p:cNvSpPr txBox="1"/>
          <p:nvPr/>
        </p:nvSpPr>
        <p:spPr>
          <a:xfrm>
            <a:off x="5580554" y="3458566"/>
            <a:ext cx="3241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+</a:t>
            </a:r>
            <a:endParaRPr lang="zh-TW" altLang="en-US" dirty="0"/>
          </a:p>
        </p:txBody>
      </p:sp>
      <p:sp>
        <p:nvSpPr>
          <p:cNvPr id="90" name="矩形 89"/>
          <p:cNvSpPr/>
          <p:nvPr/>
        </p:nvSpPr>
        <p:spPr>
          <a:xfrm>
            <a:off x="356672" y="5076205"/>
            <a:ext cx="470459" cy="451384"/>
          </a:xfrm>
          <a:prstGeom prst="rect">
            <a:avLst/>
          </a:prstGeom>
          <a:noFill/>
          <a:ln w="76200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2" name="文字方塊 91"/>
          <p:cNvSpPr txBox="1"/>
          <p:nvPr/>
        </p:nvSpPr>
        <p:spPr>
          <a:xfrm>
            <a:off x="1919330" y="3458566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1024</a:t>
            </a:r>
            <a:endParaRPr lang="zh-TW" altLang="en-US" dirty="0"/>
          </a:p>
        </p:txBody>
      </p:sp>
      <p:sp>
        <p:nvSpPr>
          <p:cNvPr id="59" name="矩形 58"/>
          <p:cNvSpPr/>
          <p:nvPr/>
        </p:nvSpPr>
        <p:spPr>
          <a:xfrm>
            <a:off x="7809081" y="4755271"/>
            <a:ext cx="1239206" cy="1220402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60" name="矩形 59"/>
          <p:cNvSpPr/>
          <p:nvPr/>
        </p:nvSpPr>
        <p:spPr>
          <a:xfrm>
            <a:off x="8296878" y="4755271"/>
            <a:ext cx="1239206" cy="1220402"/>
          </a:xfrm>
          <a:prstGeom prst="rect">
            <a:avLst/>
          </a:prstGeom>
          <a:noFill/>
          <a:ln w="76200">
            <a:solidFill>
              <a:schemeClr val="accent3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8" name="向上箭號 7"/>
          <p:cNvSpPr/>
          <p:nvPr/>
        </p:nvSpPr>
        <p:spPr>
          <a:xfrm>
            <a:off x="7949459" y="6115716"/>
            <a:ext cx="172758" cy="189470"/>
          </a:xfrm>
          <a:prstGeom prst="up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/>
          <p:cNvSpPr txBox="1"/>
          <p:nvPr/>
        </p:nvSpPr>
        <p:spPr>
          <a:xfrm>
            <a:off x="7586653" y="6305186"/>
            <a:ext cx="10711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Stride=2</a:t>
            </a:r>
            <a:endParaRPr lang="zh-TW" altLang="en-US" dirty="0"/>
          </a:p>
        </p:txBody>
      </p:sp>
      <p:sp>
        <p:nvSpPr>
          <p:cNvPr id="10" name="文字方塊 9"/>
          <p:cNvSpPr txBox="1"/>
          <p:nvPr/>
        </p:nvSpPr>
        <p:spPr>
          <a:xfrm>
            <a:off x="7110233" y="4984858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5x5</a:t>
            </a:r>
            <a:endParaRPr lang="zh-TW" altLang="en-US" dirty="0"/>
          </a:p>
        </p:txBody>
      </p:sp>
      <p:sp>
        <p:nvSpPr>
          <p:cNvPr id="127" name="矩形 126"/>
          <p:cNvSpPr/>
          <p:nvPr/>
        </p:nvSpPr>
        <p:spPr>
          <a:xfrm>
            <a:off x="1763507" y="5395901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28" name="矩形 127"/>
          <p:cNvSpPr/>
          <p:nvPr/>
        </p:nvSpPr>
        <p:spPr>
          <a:xfrm>
            <a:off x="2084783" y="5395901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29" name="矩形 128"/>
          <p:cNvSpPr/>
          <p:nvPr/>
        </p:nvSpPr>
        <p:spPr>
          <a:xfrm>
            <a:off x="2406059" y="5395901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0" name="矩形 129"/>
          <p:cNvSpPr/>
          <p:nvPr/>
        </p:nvSpPr>
        <p:spPr>
          <a:xfrm>
            <a:off x="2727335" y="5395901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1" name="矩形 130"/>
          <p:cNvSpPr/>
          <p:nvPr/>
        </p:nvSpPr>
        <p:spPr>
          <a:xfrm>
            <a:off x="3048611" y="5395901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2" name="矩形 131"/>
          <p:cNvSpPr/>
          <p:nvPr/>
        </p:nvSpPr>
        <p:spPr>
          <a:xfrm>
            <a:off x="1763508" y="5701063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3" name="矩形 132"/>
          <p:cNvSpPr/>
          <p:nvPr/>
        </p:nvSpPr>
        <p:spPr>
          <a:xfrm>
            <a:off x="2084784" y="5701063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4" name="矩形 133"/>
          <p:cNvSpPr/>
          <p:nvPr/>
        </p:nvSpPr>
        <p:spPr>
          <a:xfrm>
            <a:off x="2406060" y="5701063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5" name="矩形 134"/>
          <p:cNvSpPr/>
          <p:nvPr/>
        </p:nvSpPr>
        <p:spPr>
          <a:xfrm>
            <a:off x="2727336" y="5701063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6" name="矩形 135"/>
          <p:cNvSpPr/>
          <p:nvPr/>
        </p:nvSpPr>
        <p:spPr>
          <a:xfrm>
            <a:off x="3048612" y="5701063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7" name="矩形 136"/>
          <p:cNvSpPr/>
          <p:nvPr/>
        </p:nvSpPr>
        <p:spPr>
          <a:xfrm>
            <a:off x="1763508" y="601192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8" name="矩形 137"/>
          <p:cNvSpPr/>
          <p:nvPr/>
        </p:nvSpPr>
        <p:spPr>
          <a:xfrm>
            <a:off x="2084784" y="601192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39" name="矩形 138"/>
          <p:cNvSpPr/>
          <p:nvPr/>
        </p:nvSpPr>
        <p:spPr>
          <a:xfrm>
            <a:off x="2406060" y="601192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40" name="矩形 139"/>
          <p:cNvSpPr/>
          <p:nvPr/>
        </p:nvSpPr>
        <p:spPr>
          <a:xfrm>
            <a:off x="2727336" y="601192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41" name="矩形 140"/>
          <p:cNvSpPr/>
          <p:nvPr/>
        </p:nvSpPr>
        <p:spPr>
          <a:xfrm>
            <a:off x="3048612" y="601192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49" name="矩形 148"/>
          <p:cNvSpPr/>
          <p:nvPr/>
        </p:nvSpPr>
        <p:spPr>
          <a:xfrm>
            <a:off x="1763507" y="5122170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50" name="矩形 149"/>
          <p:cNvSpPr/>
          <p:nvPr/>
        </p:nvSpPr>
        <p:spPr>
          <a:xfrm>
            <a:off x="2084783" y="5122170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51" name="矩形 150"/>
          <p:cNvSpPr/>
          <p:nvPr/>
        </p:nvSpPr>
        <p:spPr>
          <a:xfrm>
            <a:off x="2406059" y="5122170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52" name="矩形 151"/>
          <p:cNvSpPr/>
          <p:nvPr/>
        </p:nvSpPr>
        <p:spPr>
          <a:xfrm>
            <a:off x="2727335" y="5122170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53" name="矩形 152"/>
          <p:cNvSpPr/>
          <p:nvPr/>
        </p:nvSpPr>
        <p:spPr>
          <a:xfrm>
            <a:off x="3048611" y="5122170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54" name="矩形 153"/>
          <p:cNvSpPr/>
          <p:nvPr/>
        </p:nvSpPr>
        <p:spPr>
          <a:xfrm>
            <a:off x="1763507" y="480813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55" name="矩形 154"/>
          <p:cNvSpPr/>
          <p:nvPr/>
        </p:nvSpPr>
        <p:spPr>
          <a:xfrm>
            <a:off x="2084783" y="480813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56" name="矩形 155"/>
          <p:cNvSpPr/>
          <p:nvPr/>
        </p:nvSpPr>
        <p:spPr>
          <a:xfrm>
            <a:off x="2406059" y="480813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57" name="矩形 156"/>
          <p:cNvSpPr/>
          <p:nvPr/>
        </p:nvSpPr>
        <p:spPr>
          <a:xfrm>
            <a:off x="2727335" y="480813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158" name="矩形 157"/>
          <p:cNvSpPr/>
          <p:nvPr/>
        </p:nvSpPr>
        <p:spPr>
          <a:xfrm>
            <a:off x="3048611" y="4808137"/>
            <a:ext cx="321276" cy="31720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cxnSp>
        <p:nvCxnSpPr>
          <p:cNvPr id="12" name="直線接點 11"/>
          <p:cNvCxnSpPr/>
          <p:nvPr/>
        </p:nvCxnSpPr>
        <p:spPr>
          <a:xfrm flipV="1">
            <a:off x="889686" y="4808137"/>
            <a:ext cx="765739" cy="142804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59" name="直線接點 158"/>
          <p:cNvCxnSpPr/>
          <p:nvPr/>
        </p:nvCxnSpPr>
        <p:spPr>
          <a:xfrm>
            <a:off x="722303" y="5717508"/>
            <a:ext cx="933122" cy="611621"/>
          </a:xfrm>
          <a:prstGeom prst="line">
            <a:avLst/>
          </a:prstGeom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60" name="矩形 159"/>
          <p:cNvSpPr/>
          <p:nvPr/>
        </p:nvSpPr>
        <p:spPr>
          <a:xfrm>
            <a:off x="3517894" y="4808137"/>
            <a:ext cx="1563556" cy="152099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relu</a:t>
            </a:r>
            <a:endParaRPr lang="zh-TW" altLang="en-US" dirty="0"/>
          </a:p>
        </p:txBody>
      </p:sp>
      <p:sp>
        <p:nvSpPr>
          <p:cNvPr id="161" name="矩形 160"/>
          <p:cNvSpPr/>
          <p:nvPr/>
        </p:nvSpPr>
        <p:spPr>
          <a:xfrm>
            <a:off x="5194803" y="4808616"/>
            <a:ext cx="1563556" cy="1520992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batchnorm</a:t>
            </a:r>
            <a:endParaRPr lang="zh-TW" altLang="en-US" dirty="0"/>
          </a:p>
        </p:txBody>
      </p:sp>
      <p:sp>
        <p:nvSpPr>
          <p:cNvPr id="162" name="文字方塊 161"/>
          <p:cNvSpPr txBox="1"/>
          <p:nvPr/>
        </p:nvSpPr>
        <p:spPr>
          <a:xfrm>
            <a:off x="2230940" y="4352909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512</a:t>
            </a:r>
            <a:endParaRPr lang="zh-TW" altLang="en-US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8526162" y="2647092"/>
            <a:ext cx="16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1024x5x5x512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72851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DCGAN Generator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0000" y="2222287"/>
            <a:ext cx="10399468" cy="4220236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1465398" y="2356022"/>
            <a:ext cx="1837976" cy="510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Relu</a:t>
            </a:r>
            <a:endParaRPr lang="en-US" altLang="zh-TW" dirty="0" smtClean="0"/>
          </a:p>
          <a:p>
            <a:pPr algn="ctr"/>
            <a:r>
              <a:rPr lang="en-US" altLang="zh-TW" dirty="0" err="1" smtClean="0"/>
              <a:t>batchnorm</a:t>
            </a:r>
            <a:endParaRPr lang="zh-TW" altLang="en-US" dirty="0"/>
          </a:p>
        </p:txBody>
      </p:sp>
      <p:cxnSp>
        <p:nvCxnSpPr>
          <p:cNvPr id="7" name="直線單箭頭接點 6"/>
          <p:cNvCxnSpPr/>
          <p:nvPr/>
        </p:nvCxnSpPr>
        <p:spPr>
          <a:xfrm>
            <a:off x="2726724" y="2866768"/>
            <a:ext cx="205946" cy="1021491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線單箭頭接點 7"/>
          <p:cNvCxnSpPr/>
          <p:nvPr/>
        </p:nvCxnSpPr>
        <p:spPr>
          <a:xfrm>
            <a:off x="3076363" y="2866768"/>
            <a:ext cx="1841626" cy="98526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線單箭頭接點 9"/>
          <p:cNvCxnSpPr/>
          <p:nvPr/>
        </p:nvCxnSpPr>
        <p:spPr>
          <a:xfrm>
            <a:off x="3220056" y="2611395"/>
            <a:ext cx="3452593" cy="103987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線單箭頭接點 11"/>
          <p:cNvCxnSpPr/>
          <p:nvPr/>
        </p:nvCxnSpPr>
        <p:spPr>
          <a:xfrm>
            <a:off x="3261715" y="2480568"/>
            <a:ext cx="5165593" cy="86964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/>
          <p:cNvSpPr/>
          <p:nvPr/>
        </p:nvSpPr>
        <p:spPr>
          <a:xfrm>
            <a:off x="8615662" y="2287578"/>
            <a:ext cx="1062681" cy="51074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err="1" smtClean="0"/>
              <a:t>tanh</a:t>
            </a:r>
            <a:endParaRPr lang="zh-TW" altLang="en-US" dirty="0"/>
          </a:p>
        </p:txBody>
      </p:sp>
      <p:cxnSp>
        <p:nvCxnSpPr>
          <p:cNvPr id="16" name="直線單箭頭接點 15"/>
          <p:cNvCxnSpPr/>
          <p:nvPr/>
        </p:nvCxnSpPr>
        <p:spPr>
          <a:xfrm>
            <a:off x="9612442" y="2609759"/>
            <a:ext cx="511861" cy="18856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矩形 17"/>
          <p:cNvSpPr/>
          <p:nvPr/>
        </p:nvSpPr>
        <p:spPr>
          <a:xfrm>
            <a:off x="4036541" y="2814339"/>
            <a:ext cx="7214586" cy="3169006"/>
          </a:xfrm>
          <a:prstGeom prst="rect">
            <a:avLst/>
          </a:prstGeom>
          <a:solidFill>
            <a:schemeClr val="accent6">
              <a:alpha val="31000"/>
            </a:schemeClr>
          </a:solidFill>
          <a:ln/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矩形 18"/>
          <p:cNvSpPr/>
          <p:nvPr/>
        </p:nvSpPr>
        <p:spPr>
          <a:xfrm>
            <a:off x="833765" y="3491453"/>
            <a:ext cx="3202775" cy="2091766"/>
          </a:xfrm>
          <a:prstGeom prst="rect">
            <a:avLst/>
          </a:prstGeom>
          <a:solidFill>
            <a:schemeClr val="accent1">
              <a:alpha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5234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INTRODUCTION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sz="2400" dirty="0"/>
              <a:t>Learning reusable feature representations from large unlabeled datasets has been an area of </a:t>
            </a:r>
            <a:r>
              <a:rPr lang="en-US" altLang="zh-TW" sz="2400" dirty="0" smtClean="0"/>
              <a:t>active research.</a:t>
            </a:r>
          </a:p>
          <a:p>
            <a:r>
              <a:rPr lang="en-US" altLang="zh-TW" sz="2400" dirty="0"/>
              <a:t>We propose that one way to </a:t>
            </a:r>
            <a:r>
              <a:rPr lang="en-US" altLang="zh-TW" sz="2400" dirty="0" smtClean="0"/>
              <a:t>build good </a:t>
            </a:r>
            <a:r>
              <a:rPr lang="en-US" altLang="zh-TW" sz="2400" dirty="0"/>
              <a:t>image representations is by training Generative Adversarial Networks (GANs) </a:t>
            </a:r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08727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DCGAN </a:t>
            </a:r>
            <a:r>
              <a:rPr lang="en-US" altLang="zh-TW" dirty="0" smtClean="0"/>
              <a:t>Discriminator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6" name="矩形 5"/>
          <p:cNvSpPr/>
          <p:nvPr/>
        </p:nvSpPr>
        <p:spPr>
          <a:xfrm>
            <a:off x="11295" y="3187550"/>
            <a:ext cx="2840175" cy="2811929"/>
          </a:xfrm>
          <a:prstGeom prst="rect">
            <a:avLst/>
          </a:prstGeom>
          <a:scene3d>
            <a:camera prst="isometricLeftDown">
              <a:rot lat="1200000" lon="4200000" rev="0"/>
            </a:camera>
            <a:lightRig rig="threePt" dir="t"/>
          </a:scene3d>
          <a:sp3d z="-76200" extrusionH="38100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/>
          <p:cNvSpPr/>
          <p:nvPr/>
        </p:nvSpPr>
        <p:spPr>
          <a:xfrm>
            <a:off x="1452996" y="3891608"/>
            <a:ext cx="1904105" cy="1877439"/>
          </a:xfrm>
          <a:prstGeom prst="rect">
            <a:avLst/>
          </a:prstGeom>
          <a:scene3d>
            <a:camera prst="isometricLeftDown">
              <a:rot lat="1200000" lon="4200000" rev="0"/>
            </a:camera>
            <a:lightRig rig="threePt" dir="t"/>
          </a:scene3d>
          <a:sp3d z="-76200" extrusionH="406400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/>
          <p:cNvSpPr/>
          <p:nvPr/>
        </p:nvSpPr>
        <p:spPr>
          <a:xfrm>
            <a:off x="2678420" y="4231255"/>
            <a:ext cx="1376978" cy="1389846"/>
          </a:xfrm>
          <a:prstGeom prst="rect">
            <a:avLst/>
          </a:prstGeom>
          <a:scene3d>
            <a:camera prst="isometricLeftDown">
              <a:rot lat="1200000" lon="4200000" rev="0"/>
            </a:camera>
            <a:lightRig rig="threePt" dir="t"/>
          </a:scene3d>
          <a:sp3d z="-76200" extrusionH="812800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9" name="矩形 8"/>
          <p:cNvSpPr/>
          <p:nvPr/>
        </p:nvSpPr>
        <p:spPr>
          <a:xfrm>
            <a:off x="4316173" y="4593514"/>
            <a:ext cx="796374" cy="769403"/>
          </a:xfrm>
          <a:prstGeom prst="rect">
            <a:avLst/>
          </a:prstGeom>
          <a:scene3d>
            <a:camera prst="isometricLeftDown">
              <a:rot lat="1200000" lon="4200000" rev="0"/>
            </a:camera>
            <a:lightRig rig="threePt" dir="t"/>
          </a:scene3d>
          <a:sp3d z="-76200" extrusionH="1625600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6316471" y="4076274"/>
            <a:ext cx="493459" cy="407256"/>
          </a:xfrm>
          <a:prstGeom prst="rect">
            <a:avLst/>
          </a:prstGeom>
          <a:scene3d>
            <a:camera prst="isometricLeftDown">
              <a:rot lat="1200000" lon="4200000" rev="0"/>
            </a:camera>
            <a:lightRig rig="threePt" dir="t"/>
          </a:scene3d>
          <a:sp3d z="-76200" extrusionH="3251200">
            <a:bevelB w="0" h="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橢圓 10"/>
          <p:cNvSpPr/>
          <p:nvPr/>
        </p:nvSpPr>
        <p:spPr>
          <a:xfrm>
            <a:off x="10700421" y="5756631"/>
            <a:ext cx="914400" cy="68206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0~1</a:t>
            </a:r>
            <a:endParaRPr lang="zh-TW" altLang="en-US" dirty="0"/>
          </a:p>
        </p:txBody>
      </p:sp>
      <p:sp>
        <p:nvSpPr>
          <p:cNvPr id="12" name="文字方塊 11"/>
          <p:cNvSpPr txBox="1"/>
          <p:nvPr/>
        </p:nvSpPr>
        <p:spPr>
          <a:xfrm>
            <a:off x="1015393" y="2395733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64x64x3</a:t>
            </a:r>
            <a:endParaRPr lang="zh-TW" altLang="en-US" dirty="0"/>
          </a:p>
        </p:txBody>
      </p:sp>
      <p:sp>
        <p:nvSpPr>
          <p:cNvPr id="14" name="文字方塊 13"/>
          <p:cNvSpPr txBox="1"/>
          <p:nvPr/>
        </p:nvSpPr>
        <p:spPr>
          <a:xfrm>
            <a:off x="1928964" y="3086959"/>
            <a:ext cx="117532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32x32x64</a:t>
            </a:r>
            <a:endParaRPr lang="zh-TW" altLang="en-US" dirty="0"/>
          </a:p>
        </p:txBody>
      </p:sp>
      <p:sp>
        <p:nvSpPr>
          <p:cNvPr id="15" name="文字方塊 14"/>
          <p:cNvSpPr txBox="1"/>
          <p:nvPr/>
        </p:nvSpPr>
        <p:spPr>
          <a:xfrm>
            <a:off x="3410798" y="3456291"/>
            <a:ext cx="13035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16x16x128</a:t>
            </a:r>
            <a:endParaRPr lang="zh-TW" altLang="en-US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5079290" y="3840237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8x8x256</a:t>
            </a:r>
            <a:endParaRPr lang="zh-TW" altLang="en-US" dirty="0"/>
          </a:p>
        </p:txBody>
      </p:sp>
      <p:sp>
        <p:nvSpPr>
          <p:cNvPr id="17" name="文字方塊 16"/>
          <p:cNvSpPr txBox="1"/>
          <p:nvPr/>
        </p:nvSpPr>
        <p:spPr>
          <a:xfrm>
            <a:off x="7207624" y="3165792"/>
            <a:ext cx="1047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4x4x512</a:t>
            </a:r>
            <a:endParaRPr lang="zh-TW" altLang="en-US" dirty="0"/>
          </a:p>
        </p:txBody>
      </p:sp>
      <p:sp>
        <p:nvSpPr>
          <p:cNvPr id="18" name="矩形 17"/>
          <p:cNvSpPr/>
          <p:nvPr/>
        </p:nvSpPr>
        <p:spPr>
          <a:xfrm>
            <a:off x="6509138" y="3624314"/>
            <a:ext cx="3466677" cy="1068818"/>
          </a:xfrm>
          <a:prstGeom prst="rect">
            <a:avLst/>
          </a:prstGeom>
          <a:solidFill>
            <a:schemeClr val="accent4">
              <a:alpha val="46000"/>
            </a:schemeClr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/>
          <p:cNvSpPr txBox="1"/>
          <p:nvPr/>
        </p:nvSpPr>
        <p:spPr>
          <a:xfrm>
            <a:off x="7984474" y="4367635"/>
            <a:ext cx="2079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Average pooling</a:t>
            </a:r>
            <a:endParaRPr lang="zh-TW" altLang="en-US" dirty="0"/>
          </a:p>
        </p:txBody>
      </p:sp>
      <p:sp>
        <p:nvSpPr>
          <p:cNvPr id="21" name="矩形 20"/>
          <p:cNvSpPr/>
          <p:nvPr/>
        </p:nvSpPr>
        <p:spPr>
          <a:xfrm>
            <a:off x="6786122" y="4959899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2" name="矩形 21"/>
          <p:cNvSpPr/>
          <p:nvPr/>
        </p:nvSpPr>
        <p:spPr>
          <a:xfrm>
            <a:off x="7087290" y="4949471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3" name="矩形 22"/>
          <p:cNvSpPr/>
          <p:nvPr/>
        </p:nvSpPr>
        <p:spPr>
          <a:xfrm>
            <a:off x="7399615" y="4949471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4" name="矩形 23"/>
          <p:cNvSpPr/>
          <p:nvPr/>
        </p:nvSpPr>
        <p:spPr>
          <a:xfrm>
            <a:off x="7757049" y="4949471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5" name="矩形 24"/>
          <p:cNvSpPr/>
          <p:nvPr/>
        </p:nvSpPr>
        <p:spPr>
          <a:xfrm>
            <a:off x="9288322" y="4927164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6" name="矩形 25"/>
          <p:cNvSpPr/>
          <p:nvPr/>
        </p:nvSpPr>
        <p:spPr>
          <a:xfrm>
            <a:off x="9645756" y="4927164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27" name="文字方塊 26"/>
          <p:cNvSpPr txBox="1"/>
          <p:nvPr/>
        </p:nvSpPr>
        <p:spPr>
          <a:xfrm>
            <a:off x="8082893" y="5011735"/>
            <a:ext cx="10713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 smtClean="0"/>
              <a:t>…..</a:t>
            </a:r>
            <a:endParaRPr lang="zh-TW" altLang="en-US" dirty="0"/>
          </a:p>
        </p:txBody>
      </p:sp>
      <p:sp>
        <p:nvSpPr>
          <p:cNvPr id="29" name="圓角矩形 28"/>
          <p:cNvSpPr/>
          <p:nvPr/>
        </p:nvSpPr>
        <p:spPr>
          <a:xfrm>
            <a:off x="6411558" y="5699078"/>
            <a:ext cx="3564257" cy="7971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 sigmoid</a:t>
            </a:r>
            <a:endParaRPr lang="zh-TW" altLang="en-US" dirty="0"/>
          </a:p>
        </p:txBody>
      </p:sp>
      <p:sp>
        <p:nvSpPr>
          <p:cNvPr id="30" name="矩形 29"/>
          <p:cNvSpPr/>
          <p:nvPr/>
        </p:nvSpPr>
        <p:spPr>
          <a:xfrm>
            <a:off x="6470549" y="4947563"/>
            <a:ext cx="196255" cy="537882"/>
          </a:xfrm>
          <a:prstGeom prst="rect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w</a:t>
            </a:r>
            <a:endParaRPr lang="zh-TW" altLang="en-US" dirty="0"/>
          </a:p>
        </p:txBody>
      </p:sp>
      <p:sp>
        <p:nvSpPr>
          <p:cNvPr id="32" name="向右箭號 31"/>
          <p:cNvSpPr/>
          <p:nvPr/>
        </p:nvSpPr>
        <p:spPr>
          <a:xfrm>
            <a:off x="10063889" y="5999479"/>
            <a:ext cx="569387" cy="282987"/>
          </a:xfrm>
          <a:prstGeom prst="rightArrow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3" name="橢圓 32"/>
          <p:cNvSpPr/>
          <p:nvPr/>
        </p:nvSpPr>
        <p:spPr>
          <a:xfrm>
            <a:off x="6456404" y="4703071"/>
            <a:ext cx="171572" cy="18961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4" name="橢圓 33"/>
          <p:cNvSpPr/>
          <p:nvPr/>
        </p:nvSpPr>
        <p:spPr>
          <a:xfrm>
            <a:off x="6798463" y="4703071"/>
            <a:ext cx="171572" cy="18961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5" name="橢圓 34"/>
          <p:cNvSpPr/>
          <p:nvPr/>
        </p:nvSpPr>
        <p:spPr>
          <a:xfrm>
            <a:off x="7092447" y="4703071"/>
            <a:ext cx="171572" cy="18961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6" name="橢圓 35"/>
          <p:cNvSpPr/>
          <p:nvPr/>
        </p:nvSpPr>
        <p:spPr>
          <a:xfrm>
            <a:off x="7424298" y="4712673"/>
            <a:ext cx="171572" cy="18961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7" name="橢圓 36"/>
          <p:cNvSpPr/>
          <p:nvPr/>
        </p:nvSpPr>
        <p:spPr>
          <a:xfrm>
            <a:off x="7791422" y="4717089"/>
            <a:ext cx="171572" cy="18961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8" name="橢圓 37"/>
          <p:cNvSpPr/>
          <p:nvPr/>
        </p:nvSpPr>
        <p:spPr>
          <a:xfrm>
            <a:off x="9300663" y="4708424"/>
            <a:ext cx="171572" cy="18961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39" name="橢圓 38"/>
          <p:cNvSpPr/>
          <p:nvPr/>
        </p:nvSpPr>
        <p:spPr>
          <a:xfrm>
            <a:off x="9645756" y="4704471"/>
            <a:ext cx="171572" cy="18961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40" name="文字方塊 39"/>
          <p:cNvSpPr txBox="1"/>
          <p:nvPr/>
        </p:nvSpPr>
        <p:spPr>
          <a:xfrm>
            <a:off x="10155219" y="5011735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512</a:t>
            </a:r>
            <a:endParaRPr lang="zh-TW" altLang="en-US" dirty="0"/>
          </a:p>
        </p:txBody>
      </p:sp>
      <p:sp>
        <p:nvSpPr>
          <p:cNvPr id="41" name="矩形 40"/>
          <p:cNvSpPr/>
          <p:nvPr/>
        </p:nvSpPr>
        <p:spPr>
          <a:xfrm>
            <a:off x="96819" y="3086959"/>
            <a:ext cx="721893" cy="8046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Real</a:t>
            </a:r>
            <a:br>
              <a:rPr lang="en-US" altLang="zh-TW" dirty="0" smtClean="0"/>
            </a:br>
            <a:r>
              <a:rPr lang="en-US" altLang="zh-TW" dirty="0" err="1" smtClean="0"/>
              <a:t>img</a:t>
            </a:r>
            <a:endParaRPr lang="zh-TW" altLang="en-US" dirty="0"/>
          </a:p>
        </p:txBody>
      </p:sp>
      <p:sp>
        <p:nvSpPr>
          <p:cNvPr id="43" name="矩形 42"/>
          <p:cNvSpPr/>
          <p:nvPr/>
        </p:nvSpPr>
        <p:spPr>
          <a:xfrm>
            <a:off x="75339" y="4763473"/>
            <a:ext cx="721893" cy="80464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Gen</a:t>
            </a:r>
          </a:p>
          <a:p>
            <a:pPr algn="ctr"/>
            <a:r>
              <a:rPr lang="en-US" altLang="zh-TW" dirty="0" err="1" smtClean="0"/>
              <a:t>img</a:t>
            </a:r>
            <a:endParaRPr lang="zh-TW" altLang="en-US" dirty="0"/>
          </a:p>
        </p:txBody>
      </p:sp>
      <p:sp>
        <p:nvSpPr>
          <p:cNvPr id="44" name="文字方塊 43"/>
          <p:cNvSpPr txBox="1"/>
          <p:nvPr/>
        </p:nvSpPr>
        <p:spPr>
          <a:xfrm>
            <a:off x="312481" y="2723108"/>
            <a:ext cx="312906" cy="369332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</a:t>
            </a:r>
            <a:endParaRPr lang="zh-TW" altLang="en-US" dirty="0"/>
          </a:p>
        </p:txBody>
      </p:sp>
      <p:sp>
        <p:nvSpPr>
          <p:cNvPr id="46" name="文字方塊 45"/>
          <p:cNvSpPr txBox="1"/>
          <p:nvPr/>
        </p:nvSpPr>
        <p:spPr>
          <a:xfrm>
            <a:off x="305388" y="4418605"/>
            <a:ext cx="312906" cy="369332"/>
          </a:xfrm>
          <a:prstGeom prst="rect">
            <a:avLst/>
          </a:prstGeom>
          <a:solidFill>
            <a:schemeClr val="accent3">
              <a:lumMod val="75000"/>
            </a:schemeClr>
          </a:solidFill>
        </p:spPr>
        <p:txBody>
          <a:bodyPr wrap="none" rtlCol="0">
            <a:spAutoFit/>
          </a:bodyPr>
          <a:lstStyle/>
          <a:p>
            <a:r>
              <a:rPr lang="en-US" altLang="zh-TW" dirty="0"/>
              <a:t>0</a:t>
            </a:r>
            <a:endParaRPr lang="zh-TW" altLang="en-US" dirty="0"/>
          </a:p>
        </p:txBody>
      </p:sp>
      <p:sp>
        <p:nvSpPr>
          <p:cNvPr id="4" name="矩形 3"/>
          <p:cNvSpPr/>
          <p:nvPr/>
        </p:nvSpPr>
        <p:spPr>
          <a:xfrm>
            <a:off x="11295" y="2222287"/>
            <a:ext cx="982618" cy="4216409"/>
          </a:xfrm>
          <a:prstGeom prst="rect">
            <a:avLst/>
          </a:prstGeom>
          <a:noFill/>
          <a:ln w="5715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5" name="矩形 4"/>
          <p:cNvSpPr/>
          <p:nvPr/>
        </p:nvSpPr>
        <p:spPr>
          <a:xfrm>
            <a:off x="6316471" y="2907774"/>
            <a:ext cx="3838748" cy="266034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93979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Detail of adversarial training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err="1" smtClean="0"/>
              <a:t>DataSet</a:t>
            </a:r>
            <a:r>
              <a:rPr lang="en-US" altLang="zh-TW" dirty="0" smtClean="0"/>
              <a:t> : LSUN, image1k, Faces dataset</a:t>
            </a:r>
          </a:p>
          <a:p>
            <a:r>
              <a:rPr lang="en-US" altLang="zh-TW" dirty="0" smtClean="0"/>
              <a:t>No preprocessing just scaling to the range of </a:t>
            </a:r>
            <a:r>
              <a:rPr lang="en-US" altLang="zh-TW" dirty="0" err="1" smtClean="0"/>
              <a:t>tanh</a:t>
            </a:r>
            <a:r>
              <a:rPr lang="en-US" altLang="zh-TW" dirty="0" smtClean="0"/>
              <a:t> activation function[ -1,1 ]</a:t>
            </a:r>
          </a:p>
          <a:p>
            <a:r>
              <a:rPr lang="en-US" altLang="zh-TW" dirty="0" smtClean="0"/>
              <a:t>Batch size = 128</a:t>
            </a:r>
          </a:p>
          <a:p>
            <a:r>
              <a:rPr lang="en-US" altLang="zh-TW" dirty="0" smtClean="0"/>
              <a:t>All weights were initialized from a zero centered normal distribution with standard deviation 0.02</a:t>
            </a:r>
          </a:p>
          <a:p>
            <a:r>
              <a:rPr lang="en-US" altLang="zh-TW" dirty="0" err="1" smtClean="0"/>
              <a:t>LeakyReLU</a:t>
            </a:r>
            <a:r>
              <a:rPr lang="en-US" altLang="zh-TW" dirty="0" smtClean="0"/>
              <a:t> slope of the leak set 0.2</a:t>
            </a:r>
          </a:p>
          <a:p>
            <a:r>
              <a:rPr lang="en-US" altLang="zh-TW" dirty="0" smtClean="0"/>
              <a:t>Learning rate = 0.0002</a:t>
            </a:r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02361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Trick in DCGAN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Normalize the inputs </a:t>
            </a:r>
          </a:p>
          <a:p>
            <a:pPr lvl="1"/>
            <a:r>
              <a:rPr lang="en-US" altLang="zh-TW" dirty="0"/>
              <a:t>Normalize </a:t>
            </a:r>
            <a:r>
              <a:rPr lang="en-US" altLang="zh-TW" dirty="0" err="1"/>
              <a:t>img</a:t>
            </a:r>
            <a:r>
              <a:rPr lang="en-US" altLang="zh-TW" dirty="0"/>
              <a:t> [-1,1]</a:t>
            </a:r>
          </a:p>
          <a:p>
            <a:pPr lvl="1"/>
            <a:r>
              <a:rPr lang="en-US" altLang="zh-TW" dirty="0" err="1"/>
              <a:t>Tanh</a:t>
            </a:r>
            <a:r>
              <a:rPr lang="en-US" altLang="zh-TW" dirty="0"/>
              <a:t> as the last layer of generator </a:t>
            </a:r>
            <a:r>
              <a:rPr lang="en-US" altLang="zh-TW" dirty="0" smtClean="0"/>
              <a:t>output</a:t>
            </a:r>
          </a:p>
          <a:p>
            <a:r>
              <a:rPr lang="en-US" altLang="zh-TW" dirty="0" smtClean="0"/>
              <a:t>Modified loss function</a:t>
            </a:r>
          </a:p>
          <a:p>
            <a:pPr lvl="1"/>
            <a:r>
              <a:rPr lang="en-US" altLang="zh-TW" dirty="0" smtClean="0"/>
              <a:t>In paper G =&gt;min log(1-D)</a:t>
            </a:r>
          </a:p>
          <a:p>
            <a:pPr lvl="1"/>
            <a:r>
              <a:rPr lang="en-US" altLang="zh-TW" dirty="0" smtClean="0"/>
              <a:t>G =&gt; max log(D)</a:t>
            </a:r>
          </a:p>
        </p:txBody>
      </p:sp>
    </p:spTree>
    <p:extLst>
      <p:ext uri="{BB962C8B-B14F-4D97-AF65-F5344CB8AC3E}">
        <p14:creationId xmlns:p14="http://schemas.microsoft.com/office/powerpoint/2010/main" val="15356432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Trick in DCGAN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zh-TW" dirty="0" smtClean="0"/>
              <a:t>Flip label when training generator</a:t>
            </a:r>
          </a:p>
          <a:p>
            <a:pPr lvl="1"/>
            <a:r>
              <a:rPr lang="en-US" altLang="zh-TW" dirty="0"/>
              <a:t>Real = fake </a:t>
            </a:r>
          </a:p>
          <a:p>
            <a:pPr lvl="1"/>
            <a:r>
              <a:rPr lang="en-US" altLang="zh-TW" dirty="0"/>
              <a:t>Fake = </a:t>
            </a:r>
            <a:r>
              <a:rPr lang="en-US" altLang="zh-TW" dirty="0" smtClean="0"/>
              <a:t>real</a:t>
            </a:r>
          </a:p>
          <a:p>
            <a:r>
              <a:rPr lang="en-US" altLang="zh-TW" dirty="0" smtClean="0"/>
              <a:t>Use spherical z : not uniform  use </a:t>
            </a:r>
            <a:r>
              <a:rPr lang="en-US" altLang="zh-TW" dirty="0" err="1" smtClean="0"/>
              <a:t>gussian</a:t>
            </a:r>
            <a:r>
              <a:rPr lang="en-US" altLang="zh-TW" dirty="0" smtClean="0"/>
              <a:t> </a:t>
            </a:r>
          </a:p>
          <a:p>
            <a:r>
              <a:rPr lang="en-US" altLang="zh-TW" dirty="0" smtClean="0"/>
              <a:t>Batch norm : use instance norm (batch = 1/HWT, instance = 1/HW)</a:t>
            </a:r>
          </a:p>
          <a:p>
            <a:r>
              <a:rPr lang="en-US" altLang="zh-TW" dirty="0" smtClean="0"/>
              <a:t>Avoid sparse gradient : </a:t>
            </a:r>
            <a:r>
              <a:rPr lang="en-US" altLang="zh-TW" dirty="0" err="1" smtClean="0"/>
              <a:t>ReLU</a:t>
            </a:r>
            <a:r>
              <a:rPr lang="en-US" altLang="zh-TW" dirty="0" smtClean="0"/>
              <a:t>, </a:t>
            </a:r>
            <a:r>
              <a:rPr lang="en-US" altLang="zh-TW" dirty="0" err="1" smtClean="0"/>
              <a:t>maxpooling</a:t>
            </a:r>
            <a:endParaRPr lang="en-US" altLang="zh-TW" dirty="0" smtClean="0"/>
          </a:p>
          <a:p>
            <a:r>
              <a:rPr lang="en-US" altLang="zh-TW" dirty="0" smtClean="0"/>
              <a:t>Use Adam (G = Adam, D= SGD)</a:t>
            </a:r>
          </a:p>
          <a:p>
            <a:r>
              <a:rPr lang="en-US" altLang="zh-TW" dirty="0" smtClean="0"/>
              <a:t>Soft and noisy label : real label fake </a:t>
            </a:r>
          </a:p>
          <a:p>
            <a:r>
              <a:rPr lang="en-US" altLang="zh-TW" dirty="0" smtClean="0"/>
              <a:t>D quickly 0 is collapse</a:t>
            </a:r>
          </a:p>
          <a:p>
            <a:r>
              <a:rPr lang="en-US" altLang="zh-TW" dirty="0" smtClean="0"/>
              <a:t>If you have label use them</a:t>
            </a:r>
          </a:p>
          <a:p>
            <a:pPr marL="457200" lvl="1" indent="0">
              <a:buNone/>
            </a:pP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599806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LSUN  </a:t>
            </a:r>
            <a:r>
              <a:rPr lang="en-US" altLang="zh-TW" sz="2000" dirty="0" smtClean="0"/>
              <a:t>(LARGE-SCALE SCENE UNDERSTANDING)</a:t>
            </a:r>
            <a:endParaRPr lang="zh-TW" altLang="en-US" sz="20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LSUN </a:t>
            </a:r>
          </a:p>
          <a:p>
            <a:pPr lvl="1"/>
            <a:r>
              <a:rPr lang="en-US" altLang="zh-TW" dirty="0" smtClean="0"/>
              <a:t>bedrooms :3million training example</a:t>
            </a:r>
          </a:p>
          <a:p>
            <a:pPr lvl="1"/>
            <a:r>
              <a:rPr lang="en-US" altLang="zh-TW" dirty="0" smtClean="0"/>
              <a:t>No augmentation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361296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Deduplication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To further decrease the likelihood of the generator memorizing input examples</a:t>
            </a:r>
          </a:p>
          <a:p>
            <a:r>
              <a:rPr lang="en-US" altLang="zh-TW" dirty="0" smtClean="0"/>
              <a:t> </a:t>
            </a:r>
            <a:r>
              <a:rPr lang="en-US" altLang="zh-TW" dirty="0"/>
              <a:t>We fit a </a:t>
            </a:r>
            <a:r>
              <a:rPr lang="en-US" altLang="zh-TW" dirty="0">
                <a:solidFill>
                  <a:srgbClr val="FFFF00"/>
                </a:solidFill>
              </a:rPr>
              <a:t>3072-128-3072 de-noising dropout regularized </a:t>
            </a:r>
            <a:r>
              <a:rPr lang="en-US" altLang="zh-TW" dirty="0" smtClean="0">
                <a:solidFill>
                  <a:srgbClr val="FFFF00"/>
                </a:solidFill>
              </a:rPr>
              <a:t>RELU </a:t>
            </a:r>
            <a:r>
              <a:rPr lang="en-US" altLang="zh-TW" dirty="0" err="1" smtClean="0">
                <a:solidFill>
                  <a:srgbClr val="FFFF00"/>
                </a:solidFill>
              </a:rPr>
              <a:t>autoencoder</a:t>
            </a:r>
            <a:r>
              <a:rPr lang="en-US" altLang="zh-TW" dirty="0" smtClean="0">
                <a:solidFill>
                  <a:srgbClr val="FFFF00"/>
                </a:solidFill>
              </a:rPr>
              <a:t> </a:t>
            </a:r>
            <a:r>
              <a:rPr lang="en-US" altLang="zh-TW" dirty="0">
                <a:solidFill>
                  <a:srgbClr val="FFFF00"/>
                </a:solidFill>
              </a:rPr>
              <a:t>on 32x32 </a:t>
            </a:r>
            <a:r>
              <a:rPr lang="en-US" altLang="zh-TW" dirty="0" err="1">
                <a:solidFill>
                  <a:srgbClr val="FFFF00"/>
                </a:solidFill>
              </a:rPr>
              <a:t>downsampled</a:t>
            </a:r>
            <a:r>
              <a:rPr lang="en-US" altLang="zh-TW" dirty="0">
                <a:solidFill>
                  <a:srgbClr val="FFFF00"/>
                </a:solidFill>
              </a:rPr>
              <a:t> center-crops of training examples</a:t>
            </a:r>
            <a:r>
              <a:rPr lang="en-US" altLang="zh-TW" dirty="0" smtClean="0">
                <a:solidFill>
                  <a:srgbClr val="FFFF00"/>
                </a:solidFill>
              </a:rPr>
              <a:t>.</a:t>
            </a:r>
          </a:p>
          <a:p>
            <a:r>
              <a:rPr lang="en-US" altLang="zh-TW" dirty="0"/>
              <a:t>The resulting code </a:t>
            </a:r>
            <a:r>
              <a:rPr lang="en-US" altLang="zh-TW" dirty="0" smtClean="0"/>
              <a:t>layer activations </a:t>
            </a:r>
            <a:r>
              <a:rPr lang="en-US" altLang="zh-TW" dirty="0"/>
              <a:t>are then </a:t>
            </a:r>
            <a:r>
              <a:rPr lang="en-US" altLang="zh-TW" dirty="0" err="1"/>
              <a:t>binarized</a:t>
            </a:r>
            <a:r>
              <a:rPr lang="en-US" altLang="zh-TW" dirty="0"/>
              <a:t> via thresholding the </a:t>
            </a:r>
            <a:r>
              <a:rPr lang="en-US" altLang="zh-TW" dirty="0" err="1"/>
              <a:t>ReLU</a:t>
            </a:r>
            <a:r>
              <a:rPr lang="en-US" altLang="zh-TW" dirty="0"/>
              <a:t> activation which has been shown to be </a:t>
            </a:r>
            <a:r>
              <a:rPr lang="en-US" altLang="zh-TW" dirty="0" smtClean="0"/>
              <a:t>an effective </a:t>
            </a:r>
            <a:r>
              <a:rPr lang="en-US" altLang="zh-TW" dirty="0"/>
              <a:t>information preserving technique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722677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FACES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Dataset : 3M image from 10K people</a:t>
            </a:r>
          </a:p>
          <a:p>
            <a:r>
              <a:rPr lang="en-US" altLang="zh-TW" dirty="0" smtClean="0"/>
              <a:t>Run </a:t>
            </a:r>
            <a:r>
              <a:rPr lang="en-US" altLang="zh-TW" dirty="0" err="1" smtClean="0"/>
              <a:t>OpenCV</a:t>
            </a:r>
            <a:r>
              <a:rPr lang="en-US" altLang="zh-TW" dirty="0" smtClean="0"/>
              <a:t> face detector on these images ,keeping the detections that are sufficiently high resolution  ,  (350000 face boxes) &lt;= training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0309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Imagenet</a:t>
            </a:r>
            <a:r>
              <a:rPr lang="en-US" altLang="zh-TW" dirty="0" smtClean="0"/>
              <a:t> 1K 	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32x32 center crop , no data augmentation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908126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 smtClean="0"/>
              <a:t>EMPIRICAL VALIDATION of DCGAN capabilities</a:t>
            </a:r>
            <a:endParaRPr lang="zh-TW" altLang="en-US" sz="36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One common technique </a:t>
            </a:r>
            <a:r>
              <a:rPr lang="en-US" altLang="zh-TW" dirty="0">
                <a:solidFill>
                  <a:srgbClr val="FFFF00"/>
                </a:solidFill>
              </a:rPr>
              <a:t>for evaluating the quality of unsupervised representation learning </a:t>
            </a:r>
            <a:r>
              <a:rPr lang="en-US" altLang="zh-TW" dirty="0" smtClean="0">
                <a:solidFill>
                  <a:srgbClr val="FFFF00"/>
                </a:solidFill>
              </a:rPr>
              <a:t>algorithms is </a:t>
            </a:r>
            <a:r>
              <a:rPr lang="en-US" altLang="zh-TW" dirty="0">
                <a:solidFill>
                  <a:srgbClr val="FFFF00"/>
                </a:solidFill>
              </a:rPr>
              <a:t>to apply them as a feature extractor on supervised datasets and evaluate the </a:t>
            </a:r>
            <a:r>
              <a:rPr lang="en-US" altLang="zh-TW" dirty="0" smtClean="0">
                <a:solidFill>
                  <a:srgbClr val="FFFF00"/>
                </a:solidFill>
              </a:rPr>
              <a:t>performance of </a:t>
            </a:r>
            <a:r>
              <a:rPr lang="en-US" altLang="zh-TW" dirty="0">
                <a:solidFill>
                  <a:srgbClr val="FFFF00"/>
                </a:solidFill>
              </a:rPr>
              <a:t>linear models</a:t>
            </a:r>
            <a:r>
              <a:rPr lang="en-US" altLang="zh-TW" dirty="0"/>
              <a:t> fitted on top of these features.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828135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/>
              <a:t>Gan</a:t>
            </a:r>
            <a:r>
              <a:rPr lang="en-US" altLang="zh-TW" dirty="0" smtClean="0"/>
              <a:t> AS FEATURE EXTRACTOR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09990" y="1566305"/>
            <a:ext cx="10554574" cy="3636511"/>
          </a:xfrm>
        </p:spPr>
        <p:txBody>
          <a:bodyPr/>
          <a:lstStyle/>
          <a:p>
            <a:r>
              <a:rPr lang="en-US" altLang="zh-TW" dirty="0" smtClean="0"/>
              <a:t>Train on ImageNet1k test cifar10</a:t>
            </a:r>
          </a:p>
          <a:p>
            <a:r>
              <a:rPr lang="en-US" altLang="zh-TW" dirty="0" smtClean="0"/>
              <a:t>use the discriminator’s convolution feature from all layer</a:t>
            </a:r>
          </a:p>
          <a:p>
            <a:r>
              <a:rPr lang="en-US" altLang="zh-TW" dirty="0" err="1" smtClean="0"/>
              <a:t>Maxpooling</a:t>
            </a:r>
            <a:r>
              <a:rPr lang="en-US" altLang="zh-TW" dirty="0" smtClean="0"/>
              <a:t> each layers representation to produce a 4x4 spatial grid</a:t>
            </a:r>
          </a:p>
          <a:p>
            <a:r>
              <a:rPr lang="en-US" altLang="zh-TW" dirty="0" smtClean="0"/>
              <a:t>Flatten and concatenated to form a </a:t>
            </a:r>
            <a:r>
              <a:rPr lang="en-US" altLang="zh-TW" dirty="0" smtClean="0">
                <a:solidFill>
                  <a:srgbClr val="FFFF00"/>
                </a:solidFill>
              </a:rPr>
              <a:t>28762 dimensional  ? </a:t>
            </a:r>
            <a:r>
              <a:rPr lang="en-US" altLang="zh-TW" dirty="0" smtClean="0"/>
              <a:t>vector </a:t>
            </a:r>
          </a:p>
          <a:p>
            <a:r>
              <a:rPr lang="en-US" altLang="zh-TW" dirty="0" smtClean="0"/>
              <a:t>Train linear L2-SVM for CIFAR-10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6155" y="4288542"/>
            <a:ext cx="6304722" cy="24248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0998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Introduction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818712" y="1892300"/>
            <a:ext cx="10554574" cy="4635499"/>
          </a:xfrm>
        </p:spPr>
        <p:txBody>
          <a:bodyPr/>
          <a:lstStyle/>
          <a:p>
            <a:r>
              <a:rPr lang="en-US" altLang="zh-TW" dirty="0"/>
              <a:t>propose and evaluate a set of constraints on the architectural topology of Convolutional</a:t>
            </a:r>
          </a:p>
          <a:p>
            <a:pPr marL="0" indent="0">
              <a:buNone/>
            </a:pPr>
            <a:r>
              <a:rPr lang="en-US" altLang="zh-TW" dirty="0"/>
              <a:t>GANs that make them </a:t>
            </a:r>
            <a:r>
              <a:rPr lang="en-US" altLang="zh-TW" dirty="0">
                <a:solidFill>
                  <a:schemeClr val="accent4">
                    <a:lumMod val="50000"/>
                  </a:schemeClr>
                </a:solidFill>
              </a:rPr>
              <a:t>stable</a:t>
            </a:r>
            <a:r>
              <a:rPr lang="en-US" altLang="zh-TW" dirty="0"/>
              <a:t> to train in most </a:t>
            </a:r>
            <a:r>
              <a:rPr lang="en-US" altLang="zh-TW" dirty="0" smtClean="0"/>
              <a:t>settings ,name this (DCGAN)</a:t>
            </a:r>
          </a:p>
          <a:p>
            <a:pPr marL="0" indent="0">
              <a:buNone/>
            </a:pPr>
            <a:endParaRPr lang="en-US" altLang="zh-TW" dirty="0" smtClean="0"/>
          </a:p>
          <a:p>
            <a:r>
              <a:rPr lang="en-US" altLang="zh-TW" dirty="0"/>
              <a:t>We visualize the filters learnt by GANs and empirically show that specific filters have</a:t>
            </a:r>
          </a:p>
          <a:p>
            <a:pPr marL="0" indent="0">
              <a:buNone/>
            </a:pPr>
            <a:r>
              <a:rPr lang="en-US" altLang="zh-TW" dirty="0"/>
              <a:t>learned to draw specific objects</a:t>
            </a:r>
            <a:r>
              <a:rPr lang="en-US" altLang="zh-TW" dirty="0" smtClean="0"/>
              <a:t>.</a:t>
            </a:r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/>
              <a:t>We show that the generators have interesting vector arithmetic properties allowing for </a:t>
            </a:r>
            <a:r>
              <a:rPr lang="en-US" altLang="zh-TW" dirty="0" smtClean="0"/>
              <a:t>easy manipulation </a:t>
            </a:r>
            <a:r>
              <a:rPr lang="en-US" altLang="zh-TW" dirty="0"/>
              <a:t>of many semantic qualities of generated samples.</a:t>
            </a:r>
            <a:endParaRPr lang="en-US" altLang="zh-TW" dirty="0" smtClean="0"/>
          </a:p>
          <a:p>
            <a:pPr marL="0" indent="0">
              <a:buNone/>
            </a:pP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105527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3600" dirty="0"/>
              <a:t>EMPIRICAL VALIDATION of DCGAN capabilities</a:t>
            </a:r>
            <a:endParaRPr lang="zh-TW" altLang="en-US" sz="3600" dirty="0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930966" y="2473497"/>
            <a:ext cx="7467600" cy="196215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8627165" y="3666747"/>
            <a:ext cx="7617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STL10</a:t>
            </a:r>
            <a:endParaRPr lang="zh-TW" altLang="en-US" dirty="0"/>
          </a:p>
        </p:txBody>
      </p:sp>
      <p:sp>
        <p:nvSpPr>
          <p:cNvPr id="6" name="向左箭號 5"/>
          <p:cNvSpPr/>
          <p:nvPr/>
        </p:nvSpPr>
        <p:spPr>
          <a:xfrm>
            <a:off x="7911548" y="3836504"/>
            <a:ext cx="715617" cy="13914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向左箭號 6"/>
          <p:cNvSpPr/>
          <p:nvPr/>
        </p:nvSpPr>
        <p:spPr>
          <a:xfrm>
            <a:off x="7911548" y="4096506"/>
            <a:ext cx="715617" cy="139148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8627165" y="4021170"/>
            <a:ext cx="16161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err="1" smtClean="0"/>
              <a:t>Imagenet</a:t>
            </a:r>
            <a:r>
              <a:rPr lang="en-US" altLang="zh-TW" dirty="0" smtClean="0"/>
              <a:t> 1K</a:t>
            </a:r>
            <a:endParaRPr lang="zh-TW" altLang="en-US" dirty="0"/>
          </a:p>
        </p:txBody>
      </p:sp>
      <p:sp>
        <p:nvSpPr>
          <p:cNvPr id="10" name="向上箭號 9"/>
          <p:cNvSpPr/>
          <p:nvPr/>
        </p:nvSpPr>
        <p:spPr>
          <a:xfrm>
            <a:off x="7081630" y="4235654"/>
            <a:ext cx="477079" cy="1479346"/>
          </a:xfrm>
          <a:prstGeom prst="up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/>
          <p:cNvSpPr txBox="1"/>
          <p:nvPr/>
        </p:nvSpPr>
        <p:spPr>
          <a:xfrm>
            <a:off x="6971355" y="5903843"/>
            <a:ext cx="6976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1792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50637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sz="2800" dirty="0" smtClean="0"/>
              <a:t>Classifying SVHN DIGITS using GANs as feature extractor</a:t>
            </a:r>
            <a:endParaRPr lang="zh-TW" altLang="en-US" sz="28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DCGAN for supervised purpose when labeled data is scarce</a:t>
            </a:r>
          </a:p>
          <a:p>
            <a:r>
              <a:rPr lang="en-US" altLang="zh-TW" dirty="0" smtClean="0"/>
              <a:t>Split off a validation set of 10000 example  for </a:t>
            </a:r>
            <a:r>
              <a:rPr lang="en-US" altLang="zh-TW" dirty="0" err="1" smtClean="0"/>
              <a:t>hyperparameter</a:t>
            </a:r>
            <a:r>
              <a:rPr lang="en-US" altLang="zh-TW" dirty="0" smtClean="0"/>
              <a:t> and select model</a:t>
            </a:r>
          </a:p>
          <a:p>
            <a:r>
              <a:rPr lang="en-US" altLang="zh-TW" dirty="0" smtClean="0"/>
              <a:t>CNN architecture used in DCGAN is not the key contributing factor of the model’s performance by training a purely supervised CNN with the same architecture on the same data and optimizing this model via random search over 64 </a:t>
            </a:r>
            <a:r>
              <a:rPr lang="en-US" altLang="zh-TW" dirty="0" err="1" smtClean="0"/>
              <a:t>hyperparameter</a:t>
            </a:r>
            <a:r>
              <a:rPr lang="en-US" altLang="zh-TW" dirty="0" smtClean="0"/>
              <a:t> trials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60025" y="1502688"/>
            <a:ext cx="3766723" cy="201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467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0000" y="447187"/>
            <a:ext cx="10571998" cy="1620151"/>
          </a:xfrm>
        </p:spPr>
        <p:txBody>
          <a:bodyPr/>
          <a:lstStyle/>
          <a:p>
            <a:r>
              <a:rPr lang="en-US" altLang="zh-TW" b="0" dirty="0"/>
              <a:t>WALKING IN THE </a:t>
            </a:r>
            <a:r>
              <a:rPr lang="en-US" altLang="zh-TW" b="0" dirty="0" smtClean="0"/>
              <a:t/>
            </a:r>
            <a:br>
              <a:rPr lang="en-US" altLang="zh-TW" b="0" dirty="0" smtClean="0"/>
            </a:br>
            <a:r>
              <a:rPr lang="en-US" altLang="zh-TW" b="0" dirty="0" smtClean="0"/>
              <a:t>LATENT </a:t>
            </a:r>
            <a:r>
              <a:rPr lang="en-US" altLang="zh-TW" b="0" dirty="0"/>
              <a:t>SPACE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 </a:t>
            </a:r>
            <a:r>
              <a:rPr lang="en-US" altLang="zh-TW" dirty="0"/>
              <a:t>we can </a:t>
            </a:r>
            <a:r>
              <a:rPr lang="en-US" altLang="zh-TW" dirty="0" smtClean="0"/>
              <a:t>reason</a:t>
            </a:r>
          </a:p>
          <a:p>
            <a:r>
              <a:rPr lang="en-US" altLang="zh-TW" dirty="0" smtClean="0"/>
              <a:t> </a:t>
            </a:r>
            <a:r>
              <a:rPr lang="en-US" altLang="zh-TW" dirty="0"/>
              <a:t>that the model has </a:t>
            </a:r>
            <a:endParaRPr lang="en-US" altLang="zh-TW" dirty="0" smtClean="0"/>
          </a:p>
          <a:p>
            <a:r>
              <a:rPr lang="en-US" altLang="zh-TW" dirty="0" smtClean="0"/>
              <a:t>learned </a:t>
            </a:r>
            <a:r>
              <a:rPr lang="en-US" altLang="zh-TW" dirty="0"/>
              <a:t>relevant </a:t>
            </a:r>
            <a:r>
              <a:rPr lang="en-US" altLang="zh-TW" dirty="0" smtClean="0"/>
              <a:t>and</a:t>
            </a:r>
          </a:p>
          <a:p>
            <a:r>
              <a:rPr lang="en-US" altLang="zh-TW" dirty="0" smtClean="0"/>
              <a:t> </a:t>
            </a:r>
            <a:r>
              <a:rPr lang="en-US" altLang="zh-TW" dirty="0"/>
              <a:t>interesting representations.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2660" y="0"/>
            <a:ext cx="7031620" cy="6858000"/>
          </a:xfrm>
          <a:prstGeom prst="rect">
            <a:avLst/>
          </a:prstGeom>
        </p:spPr>
      </p:pic>
      <p:sp>
        <p:nvSpPr>
          <p:cNvPr id="7" name="向右箭號 6"/>
          <p:cNvSpPr/>
          <p:nvPr/>
        </p:nvSpPr>
        <p:spPr>
          <a:xfrm>
            <a:off x="4681330" y="3518452"/>
            <a:ext cx="884583" cy="487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向右箭號 7"/>
          <p:cNvSpPr/>
          <p:nvPr/>
        </p:nvSpPr>
        <p:spPr>
          <a:xfrm>
            <a:off x="4558077" y="6114890"/>
            <a:ext cx="884583" cy="487018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9245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visual the discriminator features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supervised training of CNNs on large image datasets results in very powerful learned features </a:t>
            </a:r>
            <a:endParaRPr lang="en-US" altLang="zh-TW" dirty="0" smtClean="0"/>
          </a:p>
          <a:p>
            <a:r>
              <a:rPr lang="en-US" altLang="zh-TW" dirty="0" smtClean="0"/>
              <a:t>an </a:t>
            </a:r>
            <a:r>
              <a:rPr lang="en-US" altLang="zh-TW" dirty="0"/>
              <a:t>unsupervised DCGAN trained on a large image dataset can also learn a hierarchy of </a:t>
            </a:r>
            <a:r>
              <a:rPr lang="en-US" altLang="zh-TW" dirty="0" smtClean="0"/>
              <a:t>features</a:t>
            </a:r>
          </a:p>
          <a:p>
            <a:r>
              <a:rPr lang="en-US" altLang="zh-TW" dirty="0" smtClean="0"/>
              <a:t>Use guided backpropagation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126332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VISUALIZING THE DISCRIMINATOR FEATURES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show in Fig.5 that </a:t>
            </a:r>
            <a:r>
              <a:rPr lang="en-US" altLang="zh-TW" dirty="0" smtClean="0"/>
              <a:t>the features </a:t>
            </a:r>
            <a:r>
              <a:rPr lang="en-US" altLang="zh-TW" dirty="0"/>
              <a:t>learnt by the discriminator activate on typical parts of a bedroom, like beds and </a:t>
            </a:r>
            <a:r>
              <a:rPr lang="en-US" altLang="zh-TW" dirty="0" err="1" smtClean="0"/>
              <a:t>windows.For</a:t>
            </a:r>
            <a:r>
              <a:rPr lang="en-US" altLang="zh-TW" dirty="0" smtClean="0"/>
              <a:t> </a:t>
            </a:r>
            <a:r>
              <a:rPr lang="en-US" altLang="zh-TW" dirty="0"/>
              <a:t>comparison, in the same figure, we give a baseline for randomly initialized features that are </a:t>
            </a:r>
            <a:r>
              <a:rPr lang="en-US" altLang="zh-TW" dirty="0" smtClean="0"/>
              <a:t>not activated </a:t>
            </a:r>
            <a:r>
              <a:rPr lang="en-US" altLang="zh-TW" dirty="0"/>
              <a:t>on anything that is semantically relevant or interesting.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38504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2077" y="0"/>
            <a:ext cx="8670015" cy="6738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937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1905205"/>
            <a:ext cx="11738114" cy="4866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085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b="0" dirty="0"/>
              <a:t>VECTOR ARITHMETIC ON FACE SAMPLES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vector(”King”) - vector(”Man”) + vector(”Woman”) resulted in </a:t>
            </a:r>
            <a:r>
              <a:rPr lang="en-US" altLang="zh-TW" dirty="0" smtClean="0"/>
              <a:t>a</a:t>
            </a:r>
            <a:r>
              <a:rPr lang="zh-TW" altLang="en-US" dirty="0" smtClean="0"/>
              <a:t> </a:t>
            </a:r>
            <a:r>
              <a:rPr lang="en-US" altLang="zh-TW" dirty="0" smtClean="0"/>
              <a:t>vector </a:t>
            </a:r>
            <a:r>
              <a:rPr lang="en-US" altLang="zh-TW" dirty="0"/>
              <a:t>whose nearest neighbor was the vector for </a:t>
            </a:r>
            <a:r>
              <a:rPr lang="en-US" altLang="zh-TW" dirty="0" smtClean="0"/>
              <a:t>Queen</a:t>
            </a:r>
          </a:p>
          <a:p>
            <a:r>
              <a:rPr lang="en-US" altLang="zh-TW" dirty="0"/>
              <a:t>We investigated whether </a:t>
            </a:r>
            <a:r>
              <a:rPr lang="en-US" altLang="zh-TW" dirty="0">
                <a:solidFill>
                  <a:srgbClr val="FFFF00"/>
                </a:solidFill>
              </a:rPr>
              <a:t>similar </a:t>
            </a:r>
            <a:r>
              <a:rPr lang="en-US" altLang="zh-TW" dirty="0" smtClean="0">
                <a:solidFill>
                  <a:srgbClr val="FFFF00"/>
                </a:solidFill>
              </a:rPr>
              <a:t>structure</a:t>
            </a:r>
            <a:r>
              <a:rPr lang="zh-TW" altLang="en-US" dirty="0" smtClean="0">
                <a:solidFill>
                  <a:srgbClr val="FFFF00"/>
                </a:solidFill>
              </a:rPr>
              <a:t> </a:t>
            </a:r>
            <a:r>
              <a:rPr lang="en-US" altLang="zh-TW" dirty="0" smtClean="0">
                <a:solidFill>
                  <a:srgbClr val="FFFF00"/>
                </a:solidFill>
              </a:rPr>
              <a:t>emerges </a:t>
            </a:r>
            <a:r>
              <a:rPr lang="en-US" altLang="zh-TW" dirty="0">
                <a:solidFill>
                  <a:srgbClr val="FFFF00"/>
                </a:solidFill>
              </a:rPr>
              <a:t>in the Z representation </a:t>
            </a:r>
            <a:r>
              <a:rPr lang="en-US" altLang="zh-TW" dirty="0"/>
              <a:t>of our generators</a:t>
            </a:r>
            <a:r>
              <a:rPr lang="en-US" altLang="zh-TW" dirty="0" smtClean="0"/>
              <a:t>.</a:t>
            </a:r>
          </a:p>
          <a:p>
            <a:r>
              <a:rPr lang="en-US" altLang="zh-TW" dirty="0"/>
              <a:t>Experiments working on only single samples </a:t>
            </a:r>
            <a:r>
              <a:rPr lang="en-US" altLang="zh-TW" dirty="0" smtClean="0"/>
              <a:t>per</a:t>
            </a:r>
            <a:r>
              <a:rPr lang="zh-TW" altLang="en-US" dirty="0" smtClean="0"/>
              <a:t> </a:t>
            </a:r>
            <a:r>
              <a:rPr lang="en-US" altLang="zh-TW" dirty="0" smtClean="0"/>
              <a:t>concept </a:t>
            </a:r>
            <a:r>
              <a:rPr lang="en-US" altLang="zh-TW" dirty="0"/>
              <a:t>were unstable, but averaging the Z vector for three </a:t>
            </a:r>
            <a:r>
              <a:rPr lang="en-US" altLang="zh-TW" dirty="0" err="1"/>
              <a:t>examplars</a:t>
            </a:r>
            <a:r>
              <a:rPr lang="en-US" altLang="zh-TW" dirty="0"/>
              <a:t> showed consistent and </a:t>
            </a:r>
            <a:r>
              <a:rPr lang="en-US" altLang="zh-TW" dirty="0" smtClean="0"/>
              <a:t>stable</a:t>
            </a:r>
            <a:r>
              <a:rPr lang="zh-TW" altLang="en-US" dirty="0" smtClean="0"/>
              <a:t> </a:t>
            </a:r>
            <a:r>
              <a:rPr lang="en-US" altLang="zh-TW" dirty="0" smtClean="0"/>
              <a:t>generations </a:t>
            </a:r>
            <a:r>
              <a:rPr lang="en-US" altLang="zh-TW" dirty="0"/>
              <a:t>that semantically obeyed the arithmetic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970430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091" y="2222287"/>
            <a:ext cx="9039225" cy="4448175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9412133" y="2865485"/>
            <a:ext cx="2860078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uniform noise </a:t>
            </a:r>
            <a:r>
              <a:rPr lang="en-US" altLang="zh-TW" dirty="0" smtClean="0"/>
              <a:t>sampled</a:t>
            </a:r>
          </a:p>
          <a:p>
            <a:r>
              <a:rPr lang="en-US" altLang="zh-TW" dirty="0" smtClean="0"/>
              <a:t> </a:t>
            </a:r>
            <a:r>
              <a:rPr lang="en-US" altLang="zh-TW" dirty="0"/>
              <a:t>with scale +-0.25 </a:t>
            </a:r>
            <a:r>
              <a:rPr lang="en-US" altLang="zh-TW" dirty="0" smtClean="0"/>
              <a:t>was</a:t>
            </a:r>
          </a:p>
          <a:p>
            <a:r>
              <a:rPr lang="en-US" altLang="zh-TW" dirty="0" smtClean="0"/>
              <a:t> added</a:t>
            </a:r>
            <a:r>
              <a:rPr lang="zh-TW" altLang="en-US" dirty="0" smtClean="0"/>
              <a:t> </a:t>
            </a:r>
            <a:r>
              <a:rPr lang="en-US" altLang="zh-TW" dirty="0" smtClean="0"/>
              <a:t>to </a:t>
            </a:r>
            <a:r>
              <a:rPr lang="en-US" altLang="zh-TW" dirty="0"/>
              <a:t>Y to </a:t>
            </a:r>
            <a:r>
              <a:rPr lang="en-US" altLang="zh-TW" dirty="0" smtClean="0"/>
              <a:t>produce</a:t>
            </a:r>
          </a:p>
          <a:p>
            <a:r>
              <a:rPr lang="en-US" altLang="zh-TW" dirty="0" smtClean="0"/>
              <a:t> </a:t>
            </a:r>
            <a:r>
              <a:rPr lang="en-US" altLang="zh-TW" dirty="0"/>
              <a:t>the 8 other samples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868914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504" y="2348534"/>
            <a:ext cx="9115425" cy="241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26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Related work  </a:t>
            </a:r>
            <a:br>
              <a:rPr lang="en-US" altLang="zh-TW" dirty="0" smtClean="0"/>
            </a:br>
            <a:r>
              <a:rPr lang="en-US" altLang="zh-TW" sz="2400" b="0" dirty="0" smtClean="0"/>
              <a:t>REPRESENTATION </a:t>
            </a:r>
            <a:r>
              <a:rPr lang="en-US" altLang="zh-TW" sz="2400" b="0" dirty="0"/>
              <a:t>LEARNING FROM UNLABELED DATA</a:t>
            </a:r>
            <a:endParaRPr lang="zh-TW" altLang="en-US" sz="2400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 classic approach to unsupervised </a:t>
            </a:r>
            <a:r>
              <a:rPr lang="en-US" altLang="zh-TW" dirty="0" smtClean="0"/>
              <a:t>representation learning </a:t>
            </a:r>
            <a:r>
              <a:rPr lang="en-US" altLang="zh-TW" dirty="0"/>
              <a:t>is to do clustering on the data (for example using K-means), and leverage the clusters </a:t>
            </a:r>
            <a:r>
              <a:rPr lang="en-US" altLang="zh-TW" dirty="0" smtClean="0"/>
              <a:t>for improved </a:t>
            </a:r>
            <a:r>
              <a:rPr lang="en-US" altLang="zh-TW" dirty="0"/>
              <a:t>classification </a:t>
            </a:r>
            <a:r>
              <a:rPr lang="en-US" altLang="zh-TW" dirty="0" smtClean="0"/>
              <a:t>scores</a:t>
            </a:r>
          </a:p>
          <a:p>
            <a:pPr lvl="1"/>
            <a:r>
              <a:rPr lang="en-US" altLang="zh-TW" dirty="0"/>
              <a:t>1. do hierarchical clustering of image patches (Coates &amp; Ng, 2012) to learn powerful image </a:t>
            </a:r>
            <a:r>
              <a:rPr lang="en-US" altLang="zh-TW" dirty="0" smtClean="0"/>
              <a:t>representations</a:t>
            </a:r>
          </a:p>
          <a:p>
            <a:pPr lvl="1"/>
            <a:r>
              <a:rPr lang="en-US" altLang="zh-TW" dirty="0" smtClean="0"/>
              <a:t>2</a:t>
            </a:r>
            <a:r>
              <a:rPr lang="en-US" altLang="zh-TW" dirty="0"/>
              <a:t>. train </a:t>
            </a:r>
            <a:r>
              <a:rPr lang="en-US" altLang="zh-TW" dirty="0">
                <a:solidFill>
                  <a:srgbClr val="92D050"/>
                </a:solidFill>
              </a:rPr>
              <a:t>auto-encoders</a:t>
            </a:r>
            <a:r>
              <a:rPr lang="en-US" altLang="zh-TW" dirty="0" smtClean="0"/>
              <a:t> </a:t>
            </a:r>
            <a:r>
              <a:rPr lang="en-US" altLang="zh-TW" dirty="0"/>
              <a:t>(</a:t>
            </a:r>
            <a:r>
              <a:rPr lang="en-US" altLang="zh-TW" dirty="0" err="1">
                <a:solidFill>
                  <a:srgbClr val="92D050"/>
                </a:solidFill>
              </a:rPr>
              <a:t>convolutionally</a:t>
            </a:r>
            <a:r>
              <a:rPr lang="en-US" altLang="zh-TW" dirty="0">
                <a:solidFill>
                  <a:srgbClr val="92D050"/>
                </a:solidFill>
              </a:rPr>
              <a:t>, stacked </a:t>
            </a:r>
            <a:r>
              <a:rPr lang="en-US" altLang="zh-TW" dirty="0"/>
              <a:t>(Vincent et al., 2010), separating the what and where components of the code (Zhao et al., 2015), ladder structures (</a:t>
            </a:r>
            <a:r>
              <a:rPr lang="en-US" altLang="zh-TW" dirty="0" err="1"/>
              <a:t>Rasmus</a:t>
            </a:r>
            <a:r>
              <a:rPr lang="en-US" altLang="zh-TW" dirty="0"/>
              <a:t> et al., 2015)) that encode an image into a compact code, and decode the code to reconstruct the image as accurately as </a:t>
            </a:r>
            <a:r>
              <a:rPr lang="en-US" altLang="zh-TW" dirty="0" smtClean="0"/>
              <a:t>possible</a:t>
            </a:r>
          </a:p>
          <a:p>
            <a:pPr lvl="1"/>
            <a:r>
              <a:rPr lang="en-US" altLang="zh-TW" dirty="0">
                <a:solidFill>
                  <a:srgbClr val="92D050"/>
                </a:solidFill>
              </a:rPr>
              <a:t>Deep belief networks </a:t>
            </a:r>
            <a:r>
              <a:rPr lang="en-US" altLang="zh-TW" dirty="0"/>
              <a:t>(Lee et al., 2009) have also been shown to work well in learning hierarchical representations.</a:t>
            </a:r>
            <a:endParaRPr lang="en-US" altLang="zh-TW" dirty="0" smtClean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03455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Conclusion and future work	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Propose a </a:t>
            </a:r>
            <a:r>
              <a:rPr lang="en-US" altLang="zh-TW" dirty="0" smtClean="0">
                <a:solidFill>
                  <a:srgbClr val="FFFF00"/>
                </a:solidFill>
              </a:rPr>
              <a:t>more stable </a:t>
            </a:r>
            <a:r>
              <a:rPr lang="en-US" altLang="zh-TW" dirty="0" smtClean="0"/>
              <a:t>set of architecture for training generative adversarial networks</a:t>
            </a:r>
          </a:p>
          <a:p>
            <a:r>
              <a:rPr lang="en-US" altLang="zh-TW" dirty="0" smtClean="0"/>
              <a:t>Evidence that </a:t>
            </a:r>
            <a:r>
              <a:rPr lang="en-US" altLang="zh-TW" dirty="0" smtClean="0">
                <a:solidFill>
                  <a:srgbClr val="FFFF00"/>
                </a:solidFill>
              </a:rPr>
              <a:t>adversarial networks </a:t>
            </a:r>
            <a:r>
              <a:rPr lang="en-US" altLang="zh-TW" dirty="0" smtClean="0"/>
              <a:t>learn good representations of images for supervised learning and generative modeling</a:t>
            </a:r>
          </a:p>
          <a:p>
            <a:r>
              <a:rPr lang="en-US" altLang="zh-TW" dirty="0" smtClean="0"/>
              <a:t>Extending this framework to other domains such as video and audio 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3887746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Supplementary material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Conditional version of our model , evaluating  the conditional distributions learned</a:t>
            </a:r>
          </a:p>
          <a:p>
            <a:r>
              <a:rPr lang="en-US" altLang="zh-TW" dirty="0" smtClean="0"/>
              <a:t>Found removing the scale and bias parameters from </a:t>
            </a:r>
            <a:r>
              <a:rPr lang="en-US" altLang="zh-TW" dirty="0" err="1" smtClean="0"/>
              <a:t>batchnorm</a:t>
            </a:r>
            <a:r>
              <a:rPr lang="en-US" altLang="zh-TW" dirty="0" smtClean="0"/>
              <a:t> produced better result for both model</a:t>
            </a:r>
          </a:p>
          <a:p>
            <a:r>
              <a:rPr lang="en-US" altLang="zh-TW" dirty="0" smtClean="0"/>
              <a:t>We speculate that the noise introduced by </a:t>
            </a:r>
            <a:r>
              <a:rPr lang="en-US" altLang="zh-TW" dirty="0" err="1" smtClean="0"/>
              <a:t>batchnorm</a:t>
            </a:r>
            <a:r>
              <a:rPr lang="en-US" altLang="zh-TW" dirty="0" smtClean="0"/>
              <a:t> helps the generative model to better explore and from the  underlying data distribution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318926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err="1" smtClean="0">
                <a:solidFill>
                  <a:srgbClr val="92D050"/>
                </a:solidFill>
              </a:rPr>
              <a:t>autoencoders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en-US" altLang="zh-TW" dirty="0"/>
                  <a:t>High-dimensional data can be converted to low-dimensional codes </a:t>
                </a:r>
                <a:endParaRPr lang="en-US" altLang="zh-TW" dirty="0" smtClean="0"/>
              </a:p>
              <a:p>
                <a:pPr marL="0" indent="0">
                  <a:buNone/>
                </a:pPr>
                <a:r>
                  <a:rPr lang="en-US" altLang="zh-TW" dirty="0" smtClean="0"/>
                  <a:t>by </a:t>
                </a:r>
                <a:r>
                  <a:rPr lang="en-US" altLang="zh-TW" dirty="0"/>
                  <a:t>training a </a:t>
                </a:r>
                <a:r>
                  <a:rPr lang="en-US" altLang="zh-TW" dirty="0">
                    <a:solidFill>
                      <a:srgbClr val="92D050"/>
                    </a:solidFill>
                  </a:rPr>
                  <a:t>multilayer neural network </a:t>
                </a:r>
                <a:r>
                  <a:rPr lang="en-US" altLang="zh-TW" dirty="0"/>
                  <a:t>with a small central layer </a:t>
                </a:r>
                <a:endParaRPr lang="en-US" altLang="zh-TW" dirty="0" smtClean="0"/>
              </a:p>
              <a:p>
                <a:pPr marL="0" indent="0">
                  <a:buNone/>
                </a:pPr>
                <a:r>
                  <a:rPr lang="en-US" altLang="zh-TW" dirty="0" smtClean="0"/>
                  <a:t>to </a:t>
                </a:r>
                <a:r>
                  <a:rPr lang="en-US" altLang="zh-TW" dirty="0"/>
                  <a:t>reconstruct high-dimensional input vector</a:t>
                </a:r>
              </a:p>
              <a:p>
                <a:r>
                  <a:rPr lang="en-US" altLang="zh-TW" dirty="0" smtClean="0"/>
                  <a:t>Try to learn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𝑚𝑜𝑑𝑒𝑙</m:t>
                        </m:r>
                      </m:sub>
                    </m:sSub>
                  </m:oMath>
                </a14:m>
                <a:r>
                  <a:rPr lang="en-US" altLang="zh-TW" dirty="0" smtClean="0"/>
                  <a:t> (x) &lt;=&gt;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𝑑𝑎𝑡𝑎</m:t>
                        </m:r>
                      </m:sub>
                    </m:sSub>
                  </m:oMath>
                </a14:m>
                <a:r>
                  <a:rPr lang="en-US" altLang="zh-TW" dirty="0" smtClean="0"/>
                  <a:t> (x)</a:t>
                </a:r>
              </a:p>
              <a:p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3400" y="2222287"/>
            <a:ext cx="1949886" cy="4514282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3030" y="4973724"/>
            <a:ext cx="5400675" cy="1473202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622" y="4973723"/>
            <a:ext cx="1447357" cy="1473202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77756" y="4953086"/>
            <a:ext cx="1487905" cy="151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9345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92D050"/>
                </a:solidFill>
              </a:rPr>
              <a:t>Deep belief </a:t>
            </a:r>
            <a:r>
              <a:rPr lang="en-US" altLang="zh-TW" dirty="0" smtClean="0">
                <a:solidFill>
                  <a:srgbClr val="92D050"/>
                </a:solidFill>
              </a:rPr>
              <a:t>networks (pre-train)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691712" y="2800350"/>
            <a:ext cx="10554574" cy="3636511"/>
          </a:xfrm>
        </p:spPr>
        <p:txBody>
          <a:bodyPr/>
          <a:lstStyle/>
          <a:p>
            <a:r>
              <a:rPr lang="en-US" altLang="zh-TW" dirty="0" smtClean="0"/>
              <a:t>N-&gt;M-&gt;k   , (N-&gt;M) (M-&gt;k-&gt;M)</a:t>
            </a:r>
          </a:p>
          <a:p>
            <a:pPr marL="0" indent="0">
              <a:buNone/>
            </a:pPr>
            <a:endParaRPr lang="en-US" altLang="zh-TW" dirty="0" smtClean="0"/>
          </a:p>
          <a:p>
            <a:r>
              <a:rPr lang="en-US" altLang="zh-TW" dirty="0" smtClean="0"/>
              <a:t>If use gradient  =&gt; local optimal  ,want best (initialization is important)</a:t>
            </a:r>
          </a:p>
          <a:p>
            <a:r>
              <a:rPr lang="en-US" altLang="zh-TW" dirty="0" smtClean="0"/>
              <a:t>After (Layer wise ) use gradient is better </a:t>
            </a:r>
          </a:p>
          <a:p>
            <a:r>
              <a:rPr lang="en-US" altLang="zh-TW" dirty="0" smtClean="0"/>
              <a:t>If not use layer-wise pre-training (back propagation ,gradient    )</a:t>
            </a:r>
            <a:endParaRPr lang="en-US" altLang="zh-TW" dirty="0"/>
          </a:p>
        </p:txBody>
      </p:sp>
      <p:sp>
        <p:nvSpPr>
          <p:cNvPr id="4" name="矩形 3"/>
          <p:cNvSpPr/>
          <p:nvPr/>
        </p:nvSpPr>
        <p:spPr>
          <a:xfrm>
            <a:off x="758825" y="2329765"/>
            <a:ext cx="1511300" cy="1003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RBM</a:t>
            </a:r>
          </a:p>
          <a:p>
            <a:pPr algn="ctr"/>
            <a:r>
              <a:rPr lang="en-US" altLang="zh-TW" sz="1200" dirty="0" smtClean="0"/>
              <a:t>(Same layer didn’t connect)</a:t>
            </a:r>
            <a:endParaRPr lang="zh-TW" altLang="en-US" sz="1200" dirty="0"/>
          </a:p>
        </p:txBody>
      </p:sp>
      <p:sp>
        <p:nvSpPr>
          <p:cNvPr id="5" name="向右箭號 4"/>
          <p:cNvSpPr/>
          <p:nvPr/>
        </p:nvSpPr>
        <p:spPr>
          <a:xfrm>
            <a:off x="3136900" y="2565400"/>
            <a:ext cx="584200" cy="520700"/>
          </a:xfrm>
          <a:prstGeom prst="rightArrow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/>
          <p:cNvSpPr/>
          <p:nvPr/>
        </p:nvSpPr>
        <p:spPr>
          <a:xfrm>
            <a:off x="4305300" y="2324100"/>
            <a:ext cx="1511300" cy="10033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 smtClean="0"/>
              <a:t>DBN</a:t>
            </a:r>
            <a:endParaRPr lang="zh-TW" altLang="en-US" dirty="0"/>
          </a:p>
        </p:txBody>
      </p:sp>
      <p:sp>
        <p:nvSpPr>
          <p:cNvPr id="7" name="矩形 6"/>
          <p:cNvSpPr/>
          <p:nvPr/>
        </p:nvSpPr>
        <p:spPr>
          <a:xfrm>
            <a:off x="3854450" y="2235200"/>
            <a:ext cx="2413000" cy="1181100"/>
          </a:xfrm>
          <a:prstGeom prst="rect">
            <a:avLst/>
          </a:prstGeom>
          <a:noFill/>
          <a:ln>
            <a:solidFill>
              <a:srgbClr val="FF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文字方塊 7"/>
          <p:cNvSpPr txBox="1"/>
          <p:nvPr/>
        </p:nvSpPr>
        <p:spPr>
          <a:xfrm>
            <a:off x="6489700" y="2565400"/>
            <a:ext cx="453521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Layer wise pre training</a:t>
            </a:r>
          </a:p>
          <a:p>
            <a:r>
              <a:rPr lang="en-US" altLang="zh-TW" dirty="0" smtClean="0"/>
              <a:t>(</a:t>
            </a:r>
            <a:r>
              <a:rPr lang="en-US" altLang="zh-TW" dirty="0"/>
              <a:t>increase the </a:t>
            </a:r>
            <a:r>
              <a:rPr lang="en-US" altLang="zh-TW" dirty="0" err="1"/>
              <a:t>variational</a:t>
            </a:r>
            <a:r>
              <a:rPr lang="en-US" altLang="zh-TW" dirty="0"/>
              <a:t> </a:t>
            </a:r>
            <a:r>
              <a:rPr lang="en-US" altLang="zh-TW" dirty="0" err="1"/>
              <a:t>lowerbound</a:t>
            </a:r>
            <a:r>
              <a:rPr lang="en-US" altLang="zh-TW" dirty="0"/>
              <a:t>. </a:t>
            </a:r>
            <a:r>
              <a:rPr lang="en-US" altLang="zh-TW" dirty="0" smtClean="0"/>
              <a:t>)</a:t>
            </a:r>
          </a:p>
          <a:p>
            <a:r>
              <a:rPr lang="en-US" altLang="zh-TW" dirty="0" smtClean="0"/>
              <a:t>Fine tuning(back propagation)</a:t>
            </a:r>
            <a:endParaRPr lang="zh-TW" altLang="en-US" dirty="0"/>
          </a:p>
        </p:txBody>
      </p:sp>
      <p:sp>
        <p:nvSpPr>
          <p:cNvPr id="9" name="向下箭號 8"/>
          <p:cNvSpPr/>
          <p:nvPr/>
        </p:nvSpPr>
        <p:spPr>
          <a:xfrm>
            <a:off x="7924800" y="5308600"/>
            <a:ext cx="177800" cy="304800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12514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至理名言">
  <a:themeElements>
    <a:clrScheme name="至理名言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至理名言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至理名言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TM03457503[[fn=至理名言]]</Template>
  <TotalTime>6425</TotalTime>
  <Words>3449</Words>
  <Application>Microsoft Office PowerPoint</Application>
  <PresentationFormat>寬螢幕</PresentationFormat>
  <Paragraphs>753</Paragraphs>
  <Slides>71</Slides>
  <Notes>32</Notes>
  <HiddenSlides>3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71</vt:i4>
      </vt:variant>
    </vt:vector>
  </HeadingPairs>
  <TitlesOfParts>
    <vt:vector size="79" baseType="lpstr">
      <vt:lpstr>宋体</vt:lpstr>
      <vt:lpstr>新細明體</vt:lpstr>
      <vt:lpstr>Calibri</vt:lpstr>
      <vt:lpstr>Cambria Math</vt:lpstr>
      <vt:lpstr>Century Gothic</vt:lpstr>
      <vt:lpstr>Wingdings</vt:lpstr>
      <vt:lpstr>Wingdings 2</vt:lpstr>
      <vt:lpstr>至理名言</vt:lpstr>
      <vt:lpstr>Unsupervised representation learning  with deep convolutional generative adversarial networks</vt:lpstr>
      <vt:lpstr>Unsupervised representation learning  with deep convolutional generative adversarial networks</vt:lpstr>
      <vt:lpstr>keypoint</vt:lpstr>
      <vt:lpstr>abstract</vt:lpstr>
      <vt:lpstr>INTRODUCTION</vt:lpstr>
      <vt:lpstr>Introduction</vt:lpstr>
      <vt:lpstr>Related work   REPRESENTATION LEARNING FROM UNLABELED DATA</vt:lpstr>
      <vt:lpstr>autoencoders</vt:lpstr>
      <vt:lpstr>Deep belief networks (pre-train)</vt:lpstr>
      <vt:lpstr>pre training</vt:lpstr>
      <vt:lpstr>Fine tuning</vt:lpstr>
      <vt:lpstr>When and how to fine-tune?</vt:lpstr>
      <vt:lpstr>Related work Generating natural image</vt:lpstr>
      <vt:lpstr>Related work Generating natural image</vt:lpstr>
      <vt:lpstr>GAN</vt:lpstr>
      <vt:lpstr>Why Gan</vt:lpstr>
      <vt:lpstr>Gan objective function</vt:lpstr>
      <vt:lpstr>PowerPoint 簡報</vt:lpstr>
      <vt:lpstr>PowerPoint 簡報</vt:lpstr>
      <vt:lpstr>GAN training </vt:lpstr>
      <vt:lpstr>Related work VISUALIZING THE INTERNALS OF CNNS</vt:lpstr>
      <vt:lpstr>VISUALIZING THE INTERNALS OF CNNS ZFNET</vt:lpstr>
      <vt:lpstr>VISUALIZING THE INTERNALS OF CNNS ZFNET - mainpoints</vt:lpstr>
      <vt:lpstr>VISUALIZING THE INTERNALS OF CNNS ZFNET - DeConvNet</vt:lpstr>
      <vt:lpstr>VISUALIZING THE INTERNALS OF CNNS guided backpropagation</vt:lpstr>
      <vt:lpstr>Approach and model architecture</vt:lpstr>
      <vt:lpstr>Stride convolution</vt:lpstr>
      <vt:lpstr>  Pooling in CNN STRIVING FOR SIMPLICITY: THE ALL CONVOLUTIONAL NET    ICLR-2015  </vt:lpstr>
      <vt:lpstr>network without abandoning the spatial dimensionality reduction</vt:lpstr>
      <vt:lpstr>EXPERIMENTS</vt:lpstr>
      <vt:lpstr>Global average pooling Network In Network  ICLR 2014</vt:lpstr>
      <vt:lpstr>Global average pooling</vt:lpstr>
      <vt:lpstr>Global average pooling</vt:lpstr>
      <vt:lpstr>Batch normalization</vt:lpstr>
      <vt:lpstr>Batch normalization</vt:lpstr>
      <vt:lpstr>Relu, tanh, leaky Relu</vt:lpstr>
      <vt:lpstr>DCGAN Generator</vt:lpstr>
      <vt:lpstr>Model architecture</vt:lpstr>
      <vt:lpstr>Model architecture</vt:lpstr>
      <vt:lpstr>Model architecture</vt:lpstr>
      <vt:lpstr>Upsample (unpooling)</vt:lpstr>
      <vt:lpstr>maxunpooling</vt:lpstr>
      <vt:lpstr>Deconvolution(transpose matrix)</vt:lpstr>
      <vt:lpstr>fractionally strided 1d</vt:lpstr>
      <vt:lpstr>fractionally strided convolutions(deconv)</vt:lpstr>
      <vt:lpstr>fractionally strided convolutions</vt:lpstr>
      <vt:lpstr>fractionally strided convolutions</vt:lpstr>
      <vt:lpstr>fractionally strided convolutions</vt:lpstr>
      <vt:lpstr>DCGAN Generator</vt:lpstr>
      <vt:lpstr>DCGAN Discriminator</vt:lpstr>
      <vt:lpstr>Detail of adversarial training</vt:lpstr>
      <vt:lpstr>Trick in DCGAN</vt:lpstr>
      <vt:lpstr>Trick in DCGAN</vt:lpstr>
      <vt:lpstr>LSUN  (LARGE-SCALE SCENE UNDERSTANDING)</vt:lpstr>
      <vt:lpstr>Deduplication</vt:lpstr>
      <vt:lpstr>FACES</vt:lpstr>
      <vt:lpstr>Imagenet 1K  </vt:lpstr>
      <vt:lpstr>EMPIRICAL VALIDATION of DCGAN capabilities</vt:lpstr>
      <vt:lpstr>Gan AS FEATURE EXTRACTOR</vt:lpstr>
      <vt:lpstr>EMPIRICAL VALIDATION of DCGAN capabilities</vt:lpstr>
      <vt:lpstr>Classifying SVHN DIGITS using GANs as feature extractor</vt:lpstr>
      <vt:lpstr>WALKING IN THE  LATENT SPACE</vt:lpstr>
      <vt:lpstr>visual the discriminator features</vt:lpstr>
      <vt:lpstr>VISUALIZING THE DISCRIMINATOR FEATURES</vt:lpstr>
      <vt:lpstr>PowerPoint 簡報</vt:lpstr>
      <vt:lpstr>PowerPoint 簡報</vt:lpstr>
      <vt:lpstr>VECTOR ARITHMETIC ON FACE SAMPLES</vt:lpstr>
      <vt:lpstr>PowerPoint 簡報</vt:lpstr>
      <vt:lpstr>PowerPoint 簡報</vt:lpstr>
      <vt:lpstr>Conclusion and future work </vt:lpstr>
      <vt:lpstr>Supplementary material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Unsupervised representation learning  with deep convolutional generative adversarial networks</dc:title>
  <dc:creator>VISION-LAB</dc:creator>
  <cp:lastModifiedBy>VISION-LAB</cp:lastModifiedBy>
  <cp:revision>180</cp:revision>
  <dcterms:created xsi:type="dcterms:W3CDTF">2017-11-03T01:55:11Z</dcterms:created>
  <dcterms:modified xsi:type="dcterms:W3CDTF">2017-11-22T00:40:40Z</dcterms:modified>
</cp:coreProperties>
</file>

<file path=docProps/thumbnail.jpeg>
</file>